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5" r:id="rId8"/>
    <p:sldId id="262" r:id="rId9"/>
    <p:sldId id="263" r:id="rId10"/>
    <p:sldId id="267" r:id="rId11"/>
    <p:sldId id="266" r:id="rId12"/>
    <p:sldId id="268" r:id="rId13"/>
    <p:sldId id="269" r:id="rId14"/>
    <p:sldId id="270" r:id="rId15"/>
    <p:sldId id="292" r:id="rId16"/>
    <p:sldId id="293" r:id="rId17"/>
    <p:sldId id="274" r:id="rId18"/>
    <p:sldId id="273" r:id="rId19"/>
    <p:sldId id="283" r:id="rId20"/>
    <p:sldId id="284" r:id="rId21"/>
    <p:sldId id="294" r:id="rId22"/>
    <p:sldId id="280" r:id="rId23"/>
    <p:sldId id="279" r:id="rId24"/>
    <p:sldId id="281" r:id="rId25"/>
    <p:sldId id="282" r:id="rId26"/>
    <p:sldId id="291" r:id="rId27"/>
    <p:sldId id="277" r:id="rId28"/>
    <p:sldId id="278" r:id="rId29"/>
    <p:sldId id="295"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36" autoAdjust="0"/>
    <p:restoredTop sz="94660"/>
  </p:normalViewPr>
  <p:slideViewPr>
    <p:cSldViewPr snapToGrid="0">
      <p:cViewPr varScale="1">
        <p:scale>
          <a:sx n="61" d="100"/>
          <a:sy n="61" d="100"/>
        </p:scale>
        <p:origin x="96" y="2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BD08CA-5F2E-44A8-A225-3C8C2F364FDA}" type="datetimeFigureOut">
              <a:rPr lang="en-US" smtClean="0"/>
              <a:t>3/5/2017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6E3873-04E0-4220-A0BD-CCD48299BCCC}" type="slidenum">
              <a:rPr lang="en-US" smtClean="0"/>
              <a:t>‹#›</a:t>
            </a:fld>
            <a:endParaRPr lang="en-US" dirty="0"/>
          </a:p>
        </p:txBody>
      </p:sp>
    </p:spTree>
    <p:extLst>
      <p:ext uri="{BB962C8B-B14F-4D97-AF65-F5344CB8AC3E}">
        <p14:creationId xmlns:p14="http://schemas.microsoft.com/office/powerpoint/2010/main" val="3804809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CBD08CA-5F2E-44A8-A225-3C8C2F364FDA}" type="datetimeFigureOut">
              <a:rPr lang="en-US" smtClean="0"/>
              <a:t>3/5/2017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6E3873-04E0-4220-A0BD-CCD48299BCCC}" type="slidenum">
              <a:rPr lang="en-US" smtClean="0"/>
              <a:t>‹#›</a:t>
            </a:fld>
            <a:endParaRPr lang="en-US" dirty="0"/>
          </a:p>
        </p:txBody>
      </p:sp>
    </p:spTree>
    <p:extLst>
      <p:ext uri="{BB962C8B-B14F-4D97-AF65-F5344CB8AC3E}">
        <p14:creationId xmlns:p14="http://schemas.microsoft.com/office/powerpoint/2010/main" val="3411213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BD08CA-5F2E-44A8-A225-3C8C2F364FDA}" type="datetimeFigureOut">
              <a:rPr lang="en-US" smtClean="0"/>
              <a:t>3/5/2017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6E3873-04E0-4220-A0BD-CCD48299BCCC}" type="slidenum">
              <a:rPr lang="en-US" smtClean="0"/>
              <a:t>‹#›</a:t>
            </a:fld>
            <a:endParaRPr lang="en-US" dirty="0"/>
          </a:p>
        </p:txBody>
      </p:sp>
    </p:spTree>
    <p:extLst>
      <p:ext uri="{BB962C8B-B14F-4D97-AF65-F5344CB8AC3E}">
        <p14:creationId xmlns:p14="http://schemas.microsoft.com/office/powerpoint/2010/main" val="2581657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0CBD08CA-5F2E-44A8-A225-3C8C2F364FDA}" type="datetimeFigureOut">
              <a:rPr lang="en-US" smtClean="0"/>
              <a:t>3/5/2017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6E3873-04E0-4220-A0BD-CCD48299BCCC}" type="slidenum">
              <a:rPr lang="en-US" smtClean="0"/>
              <a:t>‹#›</a:t>
            </a:fld>
            <a:endParaRPr lang="en-US" dirty="0"/>
          </a:p>
        </p:txBody>
      </p:sp>
    </p:spTree>
    <p:extLst>
      <p:ext uri="{BB962C8B-B14F-4D97-AF65-F5344CB8AC3E}">
        <p14:creationId xmlns:p14="http://schemas.microsoft.com/office/powerpoint/2010/main" val="1917549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0CBD08CA-5F2E-44A8-A225-3C8C2F364FDA}" type="datetimeFigureOut">
              <a:rPr lang="en-US" smtClean="0"/>
              <a:t>3/5/2017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6E3873-04E0-4220-A0BD-CCD48299BCCC}" type="slidenum">
              <a:rPr lang="en-US" smtClean="0"/>
              <a:t>‹#›</a:t>
            </a:fld>
            <a:endParaRPr lang="en-US" dirty="0"/>
          </a:p>
        </p:txBody>
      </p:sp>
    </p:spTree>
    <p:extLst>
      <p:ext uri="{BB962C8B-B14F-4D97-AF65-F5344CB8AC3E}">
        <p14:creationId xmlns:p14="http://schemas.microsoft.com/office/powerpoint/2010/main" val="3237538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BD08CA-5F2E-44A8-A225-3C8C2F364FDA}" type="datetimeFigureOut">
              <a:rPr lang="en-US" smtClean="0"/>
              <a:t>3/5/2017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6E3873-04E0-4220-A0BD-CCD48299BCCC}" type="slidenum">
              <a:rPr lang="en-US" smtClean="0"/>
              <a:t>‹#›</a:t>
            </a:fld>
            <a:endParaRPr lang="en-US" dirty="0"/>
          </a:p>
        </p:txBody>
      </p:sp>
    </p:spTree>
    <p:extLst>
      <p:ext uri="{BB962C8B-B14F-4D97-AF65-F5344CB8AC3E}">
        <p14:creationId xmlns:p14="http://schemas.microsoft.com/office/powerpoint/2010/main" val="263397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BD08CA-5F2E-44A8-A225-3C8C2F364FDA}" type="datetimeFigureOut">
              <a:rPr lang="en-US" smtClean="0"/>
              <a:t>3/5/2017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6E3873-04E0-4220-A0BD-CCD48299BCCC}" type="slidenum">
              <a:rPr lang="en-US" smtClean="0"/>
              <a:t>‹#›</a:t>
            </a:fld>
            <a:endParaRPr lang="en-US" dirty="0"/>
          </a:p>
        </p:txBody>
      </p:sp>
    </p:spTree>
    <p:extLst>
      <p:ext uri="{BB962C8B-B14F-4D97-AF65-F5344CB8AC3E}">
        <p14:creationId xmlns:p14="http://schemas.microsoft.com/office/powerpoint/2010/main" val="34656341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BD08CA-5F2E-44A8-A225-3C8C2F364FDA}" type="datetimeFigureOut">
              <a:rPr lang="en-US" smtClean="0"/>
              <a:t>3/5/2017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6E3873-04E0-4220-A0BD-CCD48299BCCC}" type="slidenum">
              <a:rPr lang="en-US" smtClean="0"/>
              <a:t>‹#›</a:t>
            </a:fld>
            <a:endParaRPr lang="en-US" dirty="0"/>
          </a:p>
        </p:txBody>
      </p:sp>
    </p:spTree>
    <p:extLst>
      <p:ext uri="{BB962C8B-B14F-4D97-AF65-F5344CB8AC3E}">
        <p14:creationId xmlns:p14="http://schemas.microsoft.com/office/powerpoint/2010/main" val="32176713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BD08CA-5F2E-44A8-A225-3C8C2F364FDA}" type="datetimeFigureOut">
              <a:rPr lang="en-US" smtClean="0"/>
              <a:t>3/5/2017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6E3873-04E0-4220-A0BD-CCD48299BCCC}" type="slidenum">
              <a:rPr lang="en-US" smtClean="0"/>
              <a:t>‹#›</a:t>
            </a:fld>
            <a:endParaRPr lang="en-US" dirty="0"/>
          </a:p>
        </p:txBody>
      </p:sp>
    </p:spTree>
    <p:extLst>
      <p:ext uri="{BB962C8B-B14F-4D97-AF65-F5344CB8AC3E}">
        <p14:creationId xmlns:p14="http://schemas.microsoft.com/office/powerpoint/2010/main" val="354426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BD08CA-5F2E-44A8-A225-3C8C2F364FDA}" type="datetimeFigureOut">
              <a:rPr lang="en-US" smtClean="0"/>
              <a:t>3/5/2017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6E3873-04E0-4220-A0BD-CCD48299BCCC}" type="slidenum">
              <a:rPr lang="en-US" smtClean="0"/>
              <a:t>‹#›</a:t>
            </a:fld>
            <a:endParaRPr lang="en-US" dirty="0"/>
          </a:p>
        </p:txBody>
      </p:sp>
    </p:spTree>
    <p:extLst>
      <p:ext uri="{BB962C8B-B14F-4D97-AF65-F5344CB8AC3E}">
        <p14:creationId xmlns:p14="http://schemas.microsoft.com/office/powerpoint/2010/main" val="1911078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BD08CA-5F2E-44A8-A225-3C8C2F364FDA}" type="datetimeFigureOut">
              <a:rPr lang="en-US" smtClean="0"/>
              <a:t>3/5/2017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6E3873-04E0-4220-A0BD-CCD48299BCCC}" type="slidenum">
              <a:rPr lang="en-US" smtClean="0"/>
              <a:t>‹#›</a:t>
            </a:fld>
            <a:endParaRPr lang="en-US" dirty="0"/>
          </a:p>
        </p:txBody>
      </p:sp>
    </p:spTree>
    <p:extLst>
      <p:ext uri="{BB962C8B-B14F-4D97-AF65-F5344CB8AC3E}">
        <p14:creationId xmlns:p14="http://schemas.microsoft.com/office/powerpoint/2010/main" val="3087612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BD08CA-5F2E-44A8-A225-3C8C2F364FDA}" type="datetimeFigureOut">
              <a:rPr lang="en-US" smtClean="0"/>
              <a:t>3/5/2017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6E3873-04E0-4220-A0BD-CCD48299BCCC}" type="slidenum">
              <a:rPr lang="en-US" smtClean="0"/>
              <a:t>‹#›</a:t>
            </a:fld>
            <a:endParaRPr lang="en-US" dirty="0"/>
          </a:p>
        </p:txBody>
      </p:sp>
    </p:spTree>
    <p:extLst>
      <p:ext uri="{BB962C8B-B14F-4D97-AF65-F5344CB8AC3E}">
        <p14:creationId xmlns:p14="http://schemas.microsoft.com/office/powerpoint/2010/main" val="4136420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BD08CA-5F2E-44A8-A225-3C8C2F364FDA}" type="datetimeFigureOut">
              <a:rPr lang="en-US" smtClean="0"/>
              <a:t>3/5/2017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26E3873-04E0-4220-A0BD-CCD48299BCCC}" type="slidenum">
              <a:rPr lang="en-US" smtClean="0"/>
              <a:t>‹#›</a:t>
            </a:fld>
            <a:endParaRPr lang="en-US" dirty="0"/>
          </a:p>
        </p:txBody>
      </p:sp>
    </p:spTree>
    <p:extLst>
      <p:ext uri="{BB962C8B-B14F-4D97-AF65-F5344CB8AC3E}">
        <p14:creationId xmlns:p14="http://schemas.microsoft.com/office/powerpoint/2010/main" val="1405460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BD08CA-5F2E-44A8-A225-3C8C2F364FDA}" type="datetimeFigureOut">
              <a:rPr lang="en-US" smtClean="0"/>
              <a:t>3/5/2017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26E3873-04E0-4220-A0BD-CCD48299BCCC}" type="slidenum">
              <a:rPr lang="en-US" smtClean="0"/>
              <a:t>‹#›</a:t>
            </a:fld>
            <a:endParaRPr lang="en-US" dirty="0"/>
          </a:p>
        </p:txBody>
      </p:sp>
    </p:spTree>
    <p:extLst>
      <p:ext uri="{BB962C8B-B14F-4D97-AF65-F5344CB8AC3E}">
        <p14:creationId xmlns:p14="http://schemas.microsoft.com/office/powerpoint/2010/main" val="352433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BD08CA-5F2E-44A8-A225-3C8C2F364FDA}" type="datetimeFigureOut">
              <a:rPr lang="en-US" smtClean="0"/>
              <a:t>3/5/2017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26E3873-04E0-4220-A0BD-CCD48299BCCC}" type="slidenum">
              <a:rPr lang="en-US" smtClean="0"/>
              <a:t>‹#›</a:t>
            </a:fld>
            <a:endParaRPr lang="en-US" dirty="0"/>
          </a:p>
        </p:txBody>
      </p:sp>
    </p:spTree>
    <p:extLst>
      <p:ext uri="{BB962C8B-B14F-4D97-AF65-F5344CB8AC3E}">
        <p14:creationId xmlns:p14="http://schemas.microsoft.com/office/powerpoint/2010/main" val="1267200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CBD08CA-5F2E-44A8-A225-3C8C2F364FDA}" type="datetimeFigureOut">
              <a:rPr lang="en-US" smtClean="0"/>
              <a:t>3/5/2017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6E3873-04E0-4220-A0BD-CCD48299BCCC}" type="slidenum">
              <a:rPr lang="en-US" smtClean="0"/>
              <a:t>‹#›</a:t>
            </a:fld>
            <a:endParaRPr lang="en-US" dirty="0"/>
          </a:p>
        </p:txBody>
      </p:sp>
    </p:spTree>
    <p:extLst>
      <p:ext uri="{BB962C8B-B14F-4D97-AF65-F5344CB8AC3E}">
        <p14:creationId xmlns:p14="http://schemas.microsoft.com/office/powerpoint/2010/main" val="4016123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6399212" y="5883275"/>
            <a:ext cx="914400" cy="365125"/>
          </a:xfrm>
        </p:spPr>
        <p:txBody>
          <a:bodyPr/>
          <a:lstStyle/>
          <a:p>
            <a:fld id="{0CBD08CA-5F2E-44A8-A225-3C8C2F364FDA}" type="datetimeFigureOut">
              <a:rPr lang="en-US" smtClean="0"/>
              <a:t>3/5/2017</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B26E3873-04E0-4220-A0BD-CCD48299BCCC}" type="slidenum">
              <a:rPr lang="en-US" smtClean="0"/>
              <a:t>‹#›</a:t>
            </a:fld>
            <a:endParaRPr lang="en-US" dirty="0"/>
          </a:p>
        </p:txBody>
      </p:sp>
    </p:spTree>
    <p:extLst>
      <p:ext uri="{BB962C8B-B14F-4D97-AF65-F5344CB8AC3E}">
        <p14:creationId xmlns:p14="http://schemas.microsoft.com/office/powerpoint/2010/main" val="2164709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0CBD08CA-5F2E-44A8-A225-3C8C2F364FDA}" type="datetimeFigureOut">
              <a:rPr lang="en-US" smtClean="0"/>
              <a:t>3/5/2017</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26E3873-04E0-4220-A0BD-CCD48299BCCC}" type="slidenum">
              <a:rPr lang="en-US" smtClean="0"/>
              <a:t>‹#›</a:t>
            </a:fld>
            <a:endParaRPr lang="en-US" dirty="0"/>
          </a:p>
        </p:txBody>
      </p:sp>
    </p:spTree>
    <p:extLst>
      <p:ext uri="{BB962C8B-B14F-4D97-AF65-F5344CB8AC3E}">
        <p14:creationId xmlns:p14="http://schemas.microsoft.com/office/powerpoint/2010/main" val="12723601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mailto:info@blackorlandounited.com" TargetMode="External"/><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cityoforlando.net/cityclerk/city-council-calendar/" TargetMode="External"/><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hyperlink" Target="http://www.orangecountyfl.net/BoardofCommissioners/BoardAppearanceRequest.aspx#.WGVTn_krK00" TargetMode="External"/><Relationship Id="rId4" Type="http://schemas.openxmlformats.org/officeDocument/2006/relationships/hyperlink" Target="http://www.orangecountyfl.net/BoardofCommissioners/eAgenda.aspx#.WGVTxPkrK00"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mailto:INFO@BLACKORLANDOUNITED.COM" TargetMode="External"/><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4.xml"/><Relationship Id="rId4" Type="http://schemas.openxmlformats.org/officeDocument/2006/relationships/image" Target="../media/image30.jpg"/></Relationships>
</file>

<file path=ppt/slides/_rels/slide2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blackorlandounited.com/" TargetMode="External"/><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26322" y="3463637"/>
            <a:ext cx="8676222" cy="3200400"/>
          </a:xfrm>
        </p:spPr>
        <p:txBody>
          <a:bodyPr/>
          <a:lstStyle/>
          <a:p>
            <a:r>
              <a:rPr lang="en-US" dirty="0">
                <a:ln w="3175" cmpd="sng">
                  <a:solidFill>
                    <a:schemeClr val="bg1"/>
                  </a:solidFill>
                </a:ln>
                <a:solidFill>
                  <a:srgbClr val="00B050"/>
                </a:solidFill>
              </a:rPr>
              <a:t>LET YOUR VOICE BE HEARD COMMUNITY FORUM</a:t>
            </a:r>
            <a:br>
              <a:rPr lang="en-US" dirty="0"/>
            </a:br>
            <a:endParaRPr lang="en-US" dirty="0"/>
          </a:p>
        </p:txBody>
      </p:sp>
      <p:sp>
        <p:nvSpPr>
          <p:cNvPr id="3" name="Subtitle 2"/>
          <p:cNvSpPr>
            <a:spLocks noGrp="1"/>
          </p:cNvSpPr>
          <p:nvPr>
            <p:ph type="subTitle" idx="1"/>
          </p:nvPr>
        </p:nvSpPr>
        <p:spPr/>
        <p:txBody>
          <a:bodyPr/>
          <a:lstStyle/>
          <a:p>
            <a:r>
              <a:rPr lang="en-US" dirty="0"/>
              <a:t>														</a:t>
            </a:r>
            <a:r>
              <a:rPr lang="en-US" b="1" dirty="0">
                <a:solidFill>
                  <a:schemeClr val="bg1"/>
                </a:solidFill>
              </a:rPr>
              <a:t>02/28/2017</a:t>
            </a:r>
          </a:p>
        </p:txBody>
      </p:sp>
    </p:spTree>
    <p:extLst>
      <p:ext uri="{BB962C8B-B14F-4D97-AF65-F5344CB8AC3E}">
        <p14:creationId xmlns:p14="http://schemas.microsoft.com/office/powerpoint/2010/main" val="14986830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n w="3175" cmpd="sng">
                  <a:solidFill>
                    <a:schemeClr val="bg1"/>
                  </a:solidFill>
                </a:ln>
                <a:solidFill>
                  <a:sysClr val="windowText" lastClr="000000"/>
                </a:solidFill>
              </a:rPr>
              <a:t>COMMUNITY OUTREACH-FUN DAYS</a:t>
            </a:r>
          </a:p>
        </p:txBody>
      </p:sp>
      <p:sp>
        <p:nvSpPr>
          <p:cNvPr id="3" name="Content Placeholder 2"/>
          <p:cNvSpPr>
            <a:spLocks noGrp="1"/>
          </p:cNvSpPr>
          <p:nvPr>
            <p:ph idx="1"/>
          </p:nvPr>
        </p:nvSpPr>
        <p:spPr/>
        <p:txBody>
          <a:bodyPr>
            <a:normAutofit fontScale="85000" lnSpcReduction="20000"/>
          </a:bodyPr>
          <a:lstStyle/>
          <a:p>
            <a:r>
              <a:rPr lang="en-US" dirty="0">
                <a:ln>
                  <a:solidFill>
                    <a:schemeClr val="bg1"/>
                  </a:solidFill>
                </a:ln>
                <a:solidFill>
                  <a:schemeClr val="bg1"/>
                </a:solidFill>
              </a:rPr>
              <a:t>WE STILL NEED TO PLAN OUR FIRST OF MANY COMMUNITY FUN DAYS</a:t>
            </a:r>
          </a:p>
          <a:p>
            <a:pPr lvl="1"/>
            <a:r>
              <a:rPr lang="en-US" dirty="0">
                <a:ln>
                  <a:solidFill>
                    <a:schemeClr val="bg1"/>
                  </a:solidFill>
                </a:ln>
                <a:solidFill>
                  <a:schemeClr val="bg1"/>
                </a:solidFill>
              </a:rPr>
              <a:t>WITH VENDORS FOR AFTER-SCHOOL AND MENTORING PROGRAMS, LIFE INSURANCE, NON PROFITS, AND MORE</a:t>
            </a:r>
          </a:p>
          <a:p>
            <a:pPr lvl="1"/>
            <a:r>
              <a:rPr lang="en-US" dirty="0">
                <a:ln>
                  <a:solidFill>
                    <a:schemeClr val="bg1"/>
                  </a:solidFill>
                </a:ln>
                <a:solidFill>
                  <a:schemeClr val="bg1"/>
                </a:solidFill>
              </a:rPr>
              <a:t>BUILDS RAPPORT WITH LOCAL NEIGHBORHOODS AND INTRODUCES US TO AREA</a:t>
            </a:r>
          </a:p>
          <a:p>
            <a:pPr lvl="1"/>
            <a:r>
              <a:rPr lang="en-US" dirty="0">
                <a:ln>
                  <a:solidFill>
                    <a:schemeClr val="bg1"/>
                  </a:solidFill>
                </a:ln>
                <a:solidFill>
                  <a:schemeClr val="bg1"/>
                </a:solidFill>
              </a:rPr>
              <a:t>SHOULD DO ONE IN EACH PREDOMINANTLY AFRICAN AMERICAN COMMUNITY OF ORLANDO, FL</a:t>
            </a:r>
          </a:p>
          <a:p>
            <a:pPr lvl="1"/>
            <a:r>
              <a:rPr lang="en-US" dirty="0">
                <a:ln>
                  <a:solidFill>
                    <a:schemeClr val="bg1"/>
                  </a:solidFill>
                </a:ln>
                <a:solidFill>
                  <a:schemeClr val="bg1"/>
                </a:solidFill>
              </a:rPr>
              <a:t>CAN INVOLVE TALENT SHOWS WHERE YOUTHS SPEAK ABOUT STOPPING THE VIOLENCE AND POWER OF UNITY (WE’VE DONE ONE EARLIER THIS YEAR AT BARNETT PARK)</a:t>
            </a:r>
          </a:p>
          <a:p>
            <a:r>
              <a:rPr lang="en-US" dirty="0">
                <a:ln>
                  <a:solidFill>
                    <a:schemeClr val="bg1"/>
                  </a:solidFill>
                </a:ln>
                <a:solidFill>
                  <a:schemeClr val="bg1"/>
                </a:solidFill>
              </a:rPr>
              <a:t>FIRST SUGGESTED DATE FOR 2017 IS MEMORIAL DAY WEEKEND , SATURDAY 05/27/2017</a:t>
            </a:r>
          </a:p>
          <a:p>
            <a:pPr lvl="1"/>
            <a:r>
              <a:rPr lang="en-US" dirty="0">
                <a:ln>
                  <a:solidFill>
                    <a:schemeClr val="bg1"/>
                  </a:solidFill>
                </a:ln>
                <a:solidFill>
                  <a:schemeClr val="bg1"/>
                </a:solidFill>
              </a:rPr>
              <a:t>MEMORIAL DAY WAS STARTED BY FORMER SLAVES ON 05/01/1965, AT THE SAME TIME THAT WE ARE HAVING FUN AND CELEBRATING WE ARE TEACHING OUR ROOTS</a:t>
            </a:r>
          </a:p>
          <a:p>
            <a:r>
              <a:rPr lang="en-US" dirty="0">
                <a:ln>
                  <a:solidFill>
                    <a:schemeClr val="bg1"/>
                  </a:solidFill>
                </a:ln>
                <a:solidFill>
                  <a:schemeClr val="bg1"/>
                </a:solidFill>
              </a:rPr>
              <a:t>PLEASE SIGN UP IF YOU’RE INTERESTED IN HELPING COORDINATE THIS EVENT</a:t>
            </a:r>
          </a:p>
          <a:p>
            <a:pPr lvl="1"/>
            <a:endParaRPr lang="en-US" dirty="0">
              <a:ln>
                <a:solidFill>
                  <a:schemeClr val="bg1"/>
                </a:solidFill>
              </a:ln>
              <a:solidFill>
                <a:schemeClr val="bg1"/>
              </a:solidFill>
            </a:endParaRPr>
          </a:p>
        </p:txBody>
      </p:sp>
    </p:spTree>
    <p:extLst>
      <p:ext uri="{BB962C8B-B14F-4D97-AF65-F5344CB8AC3E}">
        <p14:creationId xmlns:p14="http://schemas.microsoft.com/office/powerpoint/2010/main" val="349434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3000"/>
            <a:lum/>
          </a:blip>
          <a:srcRect/>
          <a:stretch>
            <a:fillRect t="-68000" b="-6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n w="3175" cmpd="sng">
                  <a:solidFill>
                    <a:schemeClr val="bg1"/>
                  </a:solidFill>
                </a:ln>
                <a:solidFill>
                  <a:schemeClr val="bg1"/>
                </a:solidFill>
              </a:rPr>
              <a:t>YOUTH OUTREACH</a:t>
            </a:r>
          </a:p>
        </p:txBody>
      </p:sp>
      <p:sp>
        <p:nvSpPr>
          <p:cNvPr id="3" name="Content Placeholder 2"/>
          <p:cNvSpPr>
            <a:spLocks noGrp="1"/>
          </p:cNvSpPr>
          <p:nvPr>
            <p:ph idx="1"/>
          </p:nvPr>
        </p:nvSpPr>
        <p:spPr/>
        <p:txBody>
          <a:bodyPr>
            <a:normAutofit fontScale="85000" lnSpcReduction="20000"/>
          </a:bodyPr>
          <a:lstStyle/>
          <a:p>
            <a:r>
              <a:rPr lang="en-US" dirty="0">
                <a:ln>
                  <a:solidFill>
                    <a:schemeClr val="bg1"/>
                  </a:solidFill>
                </a:ln>
                <a:solidFill>
                  <a:schemeClr val="bg1"/>
                </a:solidFill>
              </a:rPr>
              <a:t>Each week we go out after school and greet the youth with chips and drinks and snacks and also provide them with information on how to get into various programs that offer community service opportunities that can be used for any purpose and even employment opportunities</a:t>
            </a:r>
          </a:p>
          <a:p>
            <a:pPr lvl="1"/>
            <a:r>
              <a:rPr lang="en-US" dirty="0">
                <a:ln>
                  <a:solidFill>
                    <a:schemeClr val="bg1"/>
                  </a:solidFill>
                </a:ln>
                <a:solidFill>
                  <a:schemeClr val="bg1"/>
                </a:solidFill>
              </a:rPr>
              <a:t>Since we have started we have got a great response for the youth and many have signed up for the opportunities we’ve presented to them</a:t>
            </a:r>
          </a:p>
          <a:p>
            <a:r>
              <a:rPr lang="en-US" dirty="0">
                <a:ln>
                  <a:solidFill>
                    <a:schemeClr val="bg1"/>
                  </a:solidFill>
                </a:ln>
                <a:solidFill>
                  <a:schemeClr val="bg1"/>
                </a:solidFill>
              </a:rPr>
              <a:t>WE HAVE SET DAYS OF THE WEEK WE DO OUTREACH AND WE CAN USE VOLUNTEERS AND DONATIONS ON A CONSISTENT BASIS</a:t>
            </a:r>
          </a:p>
          <a:p>
            <a:pPr lvl="1"/>
            <a:r>
              <a:rPr lang="en-US" dirty="0">
                <a:ln>
                  <a:solidFill>
                    <a:schemeClr val="bg1"/>
                  </a:solidFill>
                </a:ln>
                <a:solidFill>
                  <a:schemeClr val="bg1"/>
                </a:solidFill>
              </a:rPr>
              <a:t>WE ARE WORKING ON SECURING SOME CORPORATE SPONSORS FOR OUR EVENTS, WE ARE PENDING TAX EXEMPT STATUS</a:t>
            </a:r>
          </a:p>
          <a:p>
            <a:pPr lvl="1"/>
            <a:r>
              <a:rPr lang="en-US" dirty="0">
                <a:ln>
                  <a:solidFill>
                    <a:schemeClr val="bg1"/>
                  </a:solidFill>
                </a:ln>
                <a:solidFill>
                  <a:schemeClr val="bg1"/>
                </a:solidFill>
              </a:rPr>
              <a:t>IF YOU WISH TO MAKE A CASH Donation YOU CAN GO TO https://www.gofundme.com/let-your-voice-be-heard-comm-forum</a:t>
            </a:r>
          </a:p>
          <a:p>
            <a:pPr lvl="1"/>
            <a:r>
              <a:rPr lang="en-US" dirty="0">
                <a:ln>
                  <a:solidFill>
                    <a:schemeClr val="bg1"/>
                  </a:solidFill>
                </a:ln>
                <a:solidFill>
                  <a:schemeClr val="bg1"/>
                </a:solidFill>
              </a:rPr>
              <a:t>PLEASE SIGN UP IF YOU’RE INTERESTED</a:t>
            </a:r>
          </a:p>
        </p:txBody>
      </p:sp>
    </p:spTree>
    <p:extLst>
      <p:ext uri="{BB962C8B-B14F-4D97-AF65-F5344CB8AC3E}">
        <p14:creationId xmlns:p14="http://schemas.microsoft.com/office/powerpoint/2010/main" val="1919458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n w="3175" cmpd="sng">
                  <a:solidFill>
                    <a:schemeClr val="bg1"/>
                  </a:solidFill>
                </a:ln>
                <a:solidFill>
                  <a:schemeClr val="bg1"/>
                </a:solidFill>
              </a:rPr>
              <a:t>YOUTH OUTREACH</a:t>
            </a:r>
          </a:p>
        </p:txBody>
      </p:sp>
      <p:sp>
        <p:nvSpPr>
          <p:cNvPr id="3" name="Content Placeholder 2"/>
          <p:cNvSpPr>
            <a:spLocks noGrp="1"/>
          </p:cNvSpPr>
          <p:nvPr>
            <p:ph idx="1"/>
          </p:nvPr>
        </p:nvSpPr>
        <p:spPr/>
        <p:txBody>
          <a:bodyPr>
            <a:normAutofit fontScale="77500" lnSpcReduction="20000"/>
          </a:bodyPr>
          <a:lstStyle/>
          <a:p>
            <a:r>
              <a:rPr lang="en-US" dirty="0">
                <a:ln>
                  <a:solidFill>
                    <a:schemeClr val="bg1"/>
                  </a:solidFill>
                </a:ln>
                <a:solidFill>
                  <a:schemeClr val="bg1"/>
                </a:solidFill>
              </a:rPr>
              <a:t>WE GO OUT ON WEDNESDAYS TO JONES HIGH SCHOOL AT 1:00PM</a:t>
            </a:r>
          </a:p>
          <a:p>
            <a:pPr lvl="1"/>
            <a:r>
              <a:rPr lang="en-US" dirty="0">
                <a:ln>
                  <a:solidFill>
                    <a:schemeClr val="bg1"/>
                  </a:solidFill>
                </a:ln>
                <a:solidFill>
                  <a:schemeClr val="bg1"/>
                </a:solidFill>
              </a:rPr>
              <a:t>MEET AT RIO GRANDE AND GORE ST </a:t>
            </a:r>
          </a:p>
          <a:p>
            <a:r>
              <a:rPr lang="en-US" dirty="0">
                <a:ln>
                  <a:solidFill>
                    <a:schemeClr val="bg1"/>
                  </a:solidFill>
                </a:ln>
                <a:solidFill>
                  <a:schemeClr val="bg1"/>
                </a:solidFill>
              </a:rPr>
              <a:t>WE WILL GO OUT ON MONDAYS TO EVANS HIGH SCHOOL AT 2:00PM</a:t>
            </a:r>
          </a:p>
          <a:p>
            <a:pPr lvl="1"/>
            <a:r>
              <a:rPr lang="en-US" dirty="0">
                <a:ln>
                  <a:solidFill>
                    <a:schemeClr val="bg1"/>
                  </a:solidFill>
                </a:ln>
                <a:solidFill>
                  <a:schemeClr val="bg1"/>
                </a:solidFill>
              </a:rPr>
              <a:t>NEW MEETING LOCATION COMING</a:t>
            </a:r>
          </a:p>
          <a:p>
            <a:r>
              <a:rPr lang="en-US" dirty="0">
                <a:ln>
                  <a:solidFill>
                    <a:schemeClr val="bg1"/>
                  </a:solidFill>
                </a:ln>
                <a:solidFill>
                  <a:schemeClr val="bg1"/>
                </a:solidFill>
              </a:rPr>
              <a:t>WE GO ON FRIDAYS TO ROBINSWOOD MIDDLE SCHOOL AT 3:30PM</a:t>
            </a:r>
          </a:p>
          <a:p>
            <a:pPr lvl="1"/>
            <a:r>
              <a:rPr lang="en-US" dirty="0">
                <a:ln>
                  <a:solidFill>
                    <a:schemeClr val="bg1"/>
                  </a:solidFill>
                </a:ln>
                <a:solidFill>
                  <a:schemeClr val="bg1"/>
                </a:solidFill>
              </a:rPr>
              <a:t>MEET AT TRACK SIDE ON BALBOA ST CLOSE TO SCHOOL</a:t>
            </a:r>
          </a:p>
          <a:p>
            <a:pPr lvl="1"/>
            <a:r>
              <a:rPr lang="en-US" dirty="0">
                <a:ln>
                  <a:solidFill>
                    <a:schemeClr val="bg1"/>
                  </a:solidFill>
                </a:ln>
                <a:solidFill>
                  <a:schemeClr val="bg1"/>
                </a:solidFill>
              </a:rPr>
              <a:t>IN FUTURE WE ARE ESTABLISHING A YOUTH OUTREACH AT MEADOWBROOK MIDDLE SCHOOL STARTING IN MARCH</a:t>
            </a:r>
          </a:p>
          <a:p>
            <a:r>
              <a:rPr lang="en-US" dirty="0">
                <a:ln>
                  <a:solidFill>
                    <a:schemeClr val="bg1"/>
                  </a:solidFill>
                </a:ln>
                <a:solidFill>
                  <a:schemeClr val="bg1"/>
                </a:solidFill>
              </a:rPr>
              <a:t>WE ALSO SPEAK WITH THE YOUTH ABOUT THE IMPORTANCE OF STAYING IN SCHOOL AND NEGATIVE INFLUENCES</a:t>
            </a:r>
          </a:p>
          <a:p>
            <a:r>
              <a:rPr lang="en-US" dirty="0">
                <a:ln>
                  <a:solidFill>
                    <a:schemeClr val="bg1"/>
                  </a:solidFill>
                </a:ln>
                <a:solidFill>
                  <a:schemeClr val="bg1"/>
                </a:solidFill>
              </a:rPr>
              <a:t>WE CAN USE DONATIONS OF CHIPS AND DRINKS AND SNACKS</a:t>
            </a:r>
          </a:p>
        </p:txBody>
      </p:sp>
    </p:spTree>
    <p:extLst>
      <p:ext uri="{BB962C8B-B14F-4D97-AF65-F5344CB8AC3E}">
        <p14:creationId xmlns:p14="http://schemas.microsoft.com/office/powerpoint/2010/main" val="3051262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n w="3175" cmpd="sng">
                  <a:solidFill>
                    <a:schemeClr val="bg1"/>
                  </a:solidFill>
                </a:ln>
                <a:solidFill>
                  <a:schemeClr val="bg1"/>
                </a:solidFill>
              </a:rPr>
              <a:t>YOUTH OUTREACH- WORKSHOPS</a:t>
            </a:r>
          </a:p>
        </p:txBody>
      </p:sp>
      <p:sp>
        <p:nvSpPr>
          <p:cNvPr id="3" name="Content Placeholder 2"/>
          <p:cNvSpPr>
            <a:spLocks noGrp="1"/>
          </p:cNvSpPr>
          <p:nvPr>
            <p:ph idx="1"/>
          </p:nvPr>
        </p:nvSpPr>
        <p:spPr/>
        <p:txBody>
          <a:bodyPr>
            <a:normAutofit fontScale="92500" lnSpcReduction="20000"/>
          </a:bodyPr>
          <a:lstStyle/>
          <a:p>
            <a:r>
              <a:rPr lang="en-US" dirty="0">
                <a:ln>
                  <a:solidFill>
                    <a:schemeClr val="bg1"/>
                  </a:solidFill>
                </a:ln>
                <a:solidFill>
                  <a:schemeClr val="bg1"/>
                </a:solidFill>
              </a:rPr>
              <a:t>OUR MAIN GOAL IS TO REACH THE YOUTH AND GET THE MESSAGE OF PEACE AND PROSPERITY TO THEM</a:t>
            </a:r>
          </a:p>
          <a:p>
            <a:r>
              <a:rPr lang="en-US" dirty="0">
                <a:ln>
                  <a:solidFill>
                    <a:schemeClr val="bg1"/>
                  </a:solidFill>
                </a:ln>
                <a:solidFill>
                  <a:schemeClr val="bg1"/>
                </a:solidFill>
              </a:rPr>
              <a:t>WE ARE ALSO STARTING A DAYTIME WORKSHOP SERIES THAT WILL START IN MARCH</a:t>
            </a:r>
          </a:p>
          <a:p>
            <a:pPr lvl="1"/>
            <a:r>
              <a:rPr lang="en-US" dirty="0">
                <a:ln>
                  <a:solidFill>
                    <a:schemeClr val="bg1"/>
                  </a:solidFill>
                </a:ln>
                <a:solidFill>
                  <a:schemeClr val="bg1"/>
                </a:solidFill>
              </a:rPr>
              <a:t>WE WILL BE GOING TO SCHOOLS DURING THE DAY AND SETTING UP THEMED WORKSHOPS SUCH AS KNOW YOUR RIGHTS, START A BUSINESS, SMART SAVING, ETC. </a:t>
            </a:r>
          </a:p>
          <a:p>
            <a:pPr lvl="1"/>
            <a:r>
              <a:rPr lang="en-US" dirty="0">
                <a:ln>
                  <a:solidFill>
                    <a:schemeClr val="bg1"/>
                  </a:solidFill>
                </a:ln>
                <a:solidFill>
                  <a:schemeClr val="bg1"/>
                </a:solidFill>
              </a:rPr>
              <a:t>PLEASE SIGN UP IF YOU’RE INTERESTED</a:t>
            </a:r>
          </a:p>
          <a:p>
            <a:r>
              <a:rPr lang="en-US" dirty="0">
                <a:ln>
                  <a:solidFill>
                    <a:schemeClr val="bg1"/>
                  </a:solidFill>
                </a:ln>
                <a:solidFill>
                  <a:schemeClr val="bg1"/>
                </a:solidFill>
              </a:rPr>
              <a:t>WE WILL ALSO HAVE A YOUTH WORKSHOP SERIES STARTING ON THE WEEKENDS, TAKING PLACE ONCE A MONTH IN WHICH WE’LL OCCUPY A YOUTH CENTER AND HAVE THEMED WORKSHOPS AND ACTIVITIES FOR THE YOUTH ALSO, STARTING IN APRIL 2017</a:t>
            </a:r>
          </a:p>
        </p:txBody>
      </p:sp>
    </p:spTree>
    <p:extLst>
      <p:ext uri="{BB962C8B-B14F-4D97-AF65-F5344CB8AC3E}">
        <p14:creationId xmlns:p14="http://schemas.microsoft.com/office/powerpoint/2010/main" val="3766310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t="-69000" b="-6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n w="3175" cmpd="sng">
                  <a:solidFill>
                    <a:schemeClr val="bg1"/>
                  </a:solidFill>
                </a:ln>
                <a:solidFill>
                  <a:sysClr val="windowText" lastClr="000000"/>
                </a:solidFill>
              </a:rPr>
              <a:t>YOUTH OUTREACH</a:t>
            </a:r>
          </a:p>
        </p:txBody>
      </p:sp>
      <p:sp>
        <p:nvSpPr>
          <p:cNvPr id="3" name="Content Placeholder 2"/>
          <p:cNvSpPr>
            <a:spLocks noGrp="1"/>
          </p:cNvSpPr>
          <p:nvPr>
            <p:ph idx="1"/>
          </p:nvPr>
        </p:nvSpPr>
        <p:spPr/>
        <p:txBody>
          <a:bodyPr>
            <a:normAutofit fontScale="85000" lnSpcReduction="10000"/>
          </a:bodyPr>
          <a:lstStyle/>
          <a:p>
            <a:r>
              <a:rPr lang="en-US" dirty="0">
                <a:ln>
                  <a:solidFill>
                    <a:schemeClr val="bg1"/>
                  </a:solidFill>
                </a:ln>
                <a:solidFill>
                  <a:schemeClr val="bg1"/>
                </a:solidFill>
              </a:rPr>
              <a:t>WE WILL ALSO HAVE OUTREACH ON SATURDAYS ONCE A MONTH</a:t>
            </a:r>
          </a:p>
          <a:p>
            <a:pPr lvl="1"/>
            <a:r>
              <a:rPr lang="en-US" dirty="0">
                <a:ln>
                  <a:solidFill>
                    <a:schemeClr val="bg1"/>
                  </a:solidFill>
                </a:ln>
                <a:solidFill>
                  <a:schemeClr val="bg1"/>
                </a:solidFill>
              </a:rPr>
              <a:t>PICKUP FLAG FOOTBALL, BASKETBALL, KICKBALL GAMES, ETC.</a:t>
            </a:r>
          </a:p>
          <a:p>
            <a:pPr lvl="1"/>
            <a:r>
              <a:rPr lang="en-US" dirty="0">
                <a:ln>
                  <a:solidFill>
                    <a:schemeClr val="bg1"/>
                  </a:solidFill>
                </a:ln>
                <a:solidFill>
                  <a:schemeClr val="bg1"/>
                </a:solidFill>
              </a:rPr>
              <a:t>INTERACTION WITH KIDS AND BUILD RAPPORT</a:t>
            </a:r>
          </a:p>
          <a:p>
            <a:pPr lvl="1"/>
            <a:r>
              <a:rPr lang="en-US" dirty="0">
                <a:ln>
                  <a:solidFill>
                    <a:schemeClr val="bg1"/>
                  </a:solidFill>
                </a:ln>
                <a:solidFill>
                  <a:schemeClr val="bg1"/>
                </a:solidFill>
              </a:rPr>
              <a:t>WE WILL ALSO HAVE YOUTH WORKSHOPS AND RECREATIONAL EVENTS ON UPCOMING WEEKEND (FIRST ONE DATED FOR MARCH 18</a:t>
            </a:r>
            <a:r>
              <a:rPr lang="en-US" baseline="30000" dirty="0">
                <a:ln>
                  <a:solidFill>
                    <a:schemeClr val="bg1"/>
                  </a:solidFill>
                </a:ln>
                <a:solidFill>
                  <a:schemeClr val="bg1"/>
                </a:solidFill>
              </a:rPr>
              <a:t>TH</a:t>
            </a:r>
            <a:r>
              <a:rPr lang="en-US" dirty="0">
                <a:ln>
                  <a:solidFill>
                    <a:schemeClr val="bg1"/>
                  </a:solidFill>
                </a:ln>
                <a:solidFill>
                  <a:schemeClr val="bg1"/>
                </a:solidFill>
              </a:rPr>
              <a:t> TENTATIVELY)</a:t>
            </a:r>
          </a:p>
          <a:p>
            <a:r>
              <a:rPr lang="en-US" dirty="0">
                <a:ln>
                  <a:solidFill>
                    <a:schemeClr val="bg1"/>
                  </a:solidFill>
                </a:ln>
                <a:solidFill>
                  <a:schemeClr val="bg1"/>
                </a:solidFill>
              </a:rPr>
              <a:t>WE CAN PROVIDE SNACKS AND DRINKS FOR REFRESHMENT</a:t>
            </a:r>
          </a:p>
          <a:p>
            <a:pPr lvl="1"/>
            <a:r>
              <a:rPr lang="en-US" dirty="0">
                <a:ln>
                  <a:solidFill>
                    <a:schemeClr val="bg1"/>
                  </a:solidFill>
                </a:ln>
                <a:solidFill>
                  <a:schemeClr val="bg1"/>
                </a:solidFill>
              </a:rPr>
              <a:t>WE ARE ALSO DOING A WORKSHOP FOR YOUNG MEN SOON THAT WILL FEATURE SPIRITUAL AND MENTAL GUIDANCE AND A TOUGH APPROACH FROM A MAN’S PERSPECTIV</a:t>
            </a:r>
          </a:p>
          <a:p>
            <a:pPr lvl="1"/>
            <a:r>
              <a:rPr lang="en-US" dirty="0">
                <a:ln>
                  <a:solidFill>
                    <a:schemeClr val="bg1"/>
                  </a:solidFill>
                </a:ln>
                <a:solidFill>
                  <a:schemeClr val="bg1"/>
                </a:solidFill>
              </a:rPr>
              <a:t>IN THE FUTURE WE WILL ALSO HAVE EDUCATIONAL WORKSHOPS FOR HOW TO BUILD RESUMES, DRESS PROFESSIONALLY, RESPECT PARENTS, AND JOB FAIRS.</a:t>
            </a:r>
          </a:p>
        </p:txBody>
      </p:sp>
    </p:spTree>
    <p:extLst>
      <p:ext uri="{BB962C8B-B14F-4D97-AF65-F5344CB8AC3E}">
        <p14:creationId xmlns:p14="http://schemas.microsoft.com/office/powerpoint/2010/main" val="1752213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n w="3175" cmpd="sng">
                  <a:solidFill>
                    <a:schemeClr val="bg1"/>
                  </a:solidFill>
                </a:ln>
                <a:solidFill>
                  <a:schemeClr val="bg1"/>
                </a:solidFill>
              </a:rPr>
              <a:t>PLANNING FUTURE WORKSHOPS	</a:t>
            </a:r>
          </a:p>
        </p:txBody>
      </p:sp>
      <p:sp>
        <p:nvSpPr>
          <p:cNvPr id="3" name="Content Placeholder 2"/>
          <p:cNvSpPr>
            <a:spLocks noGrp="1"/>
          </p:cNvSpPr>
          <p:nvPr>
            <p:ph idx="1"/>
          </p:nvPr>
        </p:nvSpPr>
        <p:spPr/>
        <p:txBody>
          <a:bodyPr>
            <a:normAutofit fontScale="85000" lnSpcReduction="20000"/>
          </a:bodyPr>
          <a:lstStyle/>
          <a:p>
            <a:r>
              <a:rPr lang="en-US" dirty="0">
                <a:ln>
                  <a:solidFill>
                    <a:schemeClr val="bg1"/>
                  </a:solidFill>
                </a:ln>
                <a:solidFill>
                  <a:schemeClr val="bg1"/>
                </a:solidFill>
              </a:rPr>
              <a:t>WE HAVE HOSTED AND CO-HOSTED LEGAL RIGHTS, GRANT-WRITING, MENTAL HEALTH AND OTHER VARIOUS WORKSHOPS IN THE PAST</a:t>
            </a:r>
          </a:p>
          <a:p>
            <a:r>
              <a:rPr lang="en-US" dirty="0">
                <a:ln>
                  <a:solidFill>
                    <a:schemeClr val="bg1"/>
                  </a:solidFill>
                </a:ln>
                <a:solidFill>
                  <a:schemeClr val="bg1"/>
                </a:solidFill>
              </a:rPr>
              <a:t>IN THE FUTURE WE PLAN TO WORK ON WORKSHOPS FOR AREAS AND SUBJECTS SUCH AS CREDIT REPAIR, FIRST TIME HOME BUYER’S PROGRAM, FINANCIAL INVESTMENT, ANCESTRY RESEARCH, SPIRITUAL, AND MANY MORE DIFFERENT VERSIONS OF WORKSHOPS</a:t>
            </a:r>
          </a:p>
          <a:p>
            <a:r>
              <a:rPr lang="en-US" dirty="0">
                <a:ln>
                  <a:solidFill>
                    <a:schemeClr val="bg1"/>
                  </a:solidFill>
                </a:ln>
                <a:solidFill>
                  <a:schemeClr val="bg1"/>
                </a:solidFill>
              </a:rPr>
              <a:t>WE WILL WORK WITH PROFESSIONALS WHO ARE REFERRED TO US, AFTER WE HAVE RESEARCHED AND ESTABLISHED THAT EACH PROFESSIONAL IS BEST SUITED TO FACILIATE THESE WORKSHOPS</a:t>
            </a:r>
          </a:p>
          <a:p>
            <a:r>
              <a:rPr lang="en-US" dirty="0">
                <a:ln>
                  <a:solidFill>
                    <a:schemeClr val="bg1"/>
                  </a:solidFill>
                </a:ln>
                <a:solidFill>
                  <a:schemeClr val="bg1"/>
                </a:solidFill>
              </a:rPr>
              <a:t>WE ALSO HAVE A YOUTH SERIES OF WORKSHOPS THAT WILL FOCUS ON AREAS SUCH AS ANTI-BULLYING, SELF ESTEEM, PEER PRESSURE, SOCIAL MEDIA, AND MORE.</a:t>
            </a:r>
          </a:p>
          <a:p>
            <a:r>
              <a:rPr lang="en-US" dirty="0">
                <a:ln>
                  <a:solidFill>
                    <a:schemeClr val="bg1"/>
                  </a:solidFill>
                </a:ln>
                <a:solidFill>
                  <a:schemeClr val="bg1"/>
                </a:solidFill>
              </a:rPr>
              <a:t>WORKSHOPS WILL TAKE PLACE ON THE LAST FRIDAY OF EACH MONTH FOR ADULTS AND ON THE LAST SATURDAY OF EACH MONTH FOR THE YOUTH</a:t>
            </a:r>
          </a:p>
        </p:txBody>
      </p:sp>
    </p:spTree>
    <p:extLst>
      <p:ext uri="{BB962C8B-B14F-4D97-AF65-F5344CB8AC3E}">
        <p14:creationId xmlns:p14="http://schemas.microsoft.com/office/powerpoint/2010/main" val="511775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t="-69000" b="-6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lstStyle/>
          <a:p>
            <a:pPr algn="ctr"/>
            <a:r>
              <a:rPr lang="en-US" dirty="0">
                <a:ln w="3175" cmpd="sng">
                  <a:solidFill>
                    <a:schemeClr val="bg1"/>
                  </a:solidFill>
                </a:ln>
                <a:solidFill>
                  <a:schemeClr val="bg1"/>
                </a:solidFill>
              </a:rPr>
              <a:t>PLANNING FUTURE WORKSHOPS	</a:t>
            </a:r>
          </a:p>
        </p:txBody>
      </p:sp>
      <p:sp>
        <p:nvSpPr>
          <p:cNvPr id="3" name="Content Placeholder 2"/>
          <p:cNvSpPr>
            <a:spLocks noGrp="1"/>
          </p:cNvSpPr>
          <p:nvPr>
            <p:ph idx="1"/>
          </p:nvPr>
        </p:nvSpPr>
        <p:spPr/>
        <p:txBody>
          <a:bodyPr/>
          <a:lstStyle/>
          <a:p>
            <a:r>
              <a:rPr lang="en-US" dirty="0">
                <a:ln>
                  <a:solidFill>
                    <a:schemeClr val="bg1"/>
                  </a:solidFill>
                </a:ln>
                <a:solidFill>
                  <a:schemeClr val="bg1"/>
                </a:solidFill>
              </a:rPr>
              <a:t>WE WILL WORK ON EACH WORKSHOP IN A GROUP WHEN WORKSHOP DATES ARE APPROACHING </a:t>
            </a:r>
          </a:p>
          <a:p>
            <a:r>
              <a:rPr lang="en-US" dirty="0">
                <a:ln>
                  <a:solidFill>
                    <a:schemeClr val="bg1"/>
                  </a:solidFill>
                </a:ln>
                <a:solidFill>
                  <a:schemeClr val="bg1"/>
                </a:solidFill>
              </a:rPr>
              <a:t>WORKSHOPS WILL BE A MONTH APART, BUT THE FIRST WORKSHOP WILL TAKE PLACE IN APRIL SO WE CAN ADEQUATELY PLAN IT TOGETHER</a:t>
            </a:r>
          </a:p>
          <a:p>
            <a:r>
              <a:rPr lang="en-US" dirty="0">
                <a:ln>
                  <a:solidFill>
                    <a:schemeClr val="bg1"/>
                  </a:solidFill>
                </a:ln>
                <a:solidFill>
                  <a:schemeClr val="bg1"/>
                </a:solidFill>
              </a:rPr>
              <a:t>WE HOPE TO PROMOTE EACH EVENT THROUGH SOCIAL MEDIA, PHYSICAL PRINT AND WORD OF MOUTH</a:t>
            </a:r>
          </a:p>
          <a:p>
            <a:r>
              <a:rPr lang="en-US" dirty="0">
                <a:ln>
                  <a:solidFill>
                    <a:schemeClr val="bg1"/>
                  </a:solidFill>
                </a:ln>
                <a:solidFill>
                  <a:schemeClr val="bg1"/>
                </a:solidFill>
              </a:rPr>
              <a:t>PLEASE SIGN UP IF YOU’RE INTERESTED</a:t>
            </a:r>
          </a:p>
        </p:txBody>
      </p:sp>
    </p:spTree>
    <p:extLst>
      <p:ext uri="{BB962C8B-B14F-4D97-AF65-F5344CB8AC3E}">
        <p14:creationId xmlns:p14="http://schemas.microsoft.com/office/powerpoint/2010/main" val="1304037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4000"/>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n w="3175" cmpd="sng">
                  <a:solidFill>
                    <a:schemeClr val="bg1"/>
                  </a:solidFill>
                </a:ln>
                <a:solidFill>
                  <a:schemeClr val="bg1"/>
                </a:solidFill>
              </a:rPr>
              <a:t>COMMUNITY POLICING- PEACE WALK</a:t>
            </a:r>
          </a:p>
        </p:txBody>
      </p:sp>
      <p:sp>
        <p:nvSpPr>
          <p:cNvPr id="3" name="Content Placeholder 2"/>
          <p:cNvSpPr>
            <a:spLocks noGrp="1"/>
          </p:cNvSpPr>
          <p:nvPr>
            <p:ph idx="1"/>
          </p:nvPr>
        </p:nvSpPr>
        <p:spPr/>
        <p:txBody>
          <a:bodyPr>
            <a:normAutofit fontScale="92500" lnSpcReduction="10000"/>
          </a:bodyPr>
          <a:lstStyle/>
          <a:p>
            <a:r>
              <a:rPr lang="en-US" dirty="0">
                <a:ln>
                  <a:solidFill>
                    <a:schemeClr val="bg1"/>
                  </a:solidFill>
                </a:ln>
                <a:solidFill>
                  <a:schemeClr val="bg1"/>
                </a:solidFill>
              </a:rPr>
              <a:t>WE HAVE ATTEMPTED IN THE PAST TO SET UP A NEIGHBORHOOD PATROL, OCSO HAS INFORMED US THAT IN ORDER TO DO AN OFFICIAL NEIGHBORHOOD PATROL WE WOULD TO BASE EACH ONE ON THE ADDRESS LISTED ON OUR I.D.</a:t>
            </a:r>
          </a:p>
          <a:p>
            <a:r>
              <a:rPr lang="en-US" dirty="0">
                <a:ln>
                  <a:solidFill>
                    <a:schemeClr val="bg1"/>
                  </a:solidFill>
                </a:ln>
                <a:solidFill>
                  <a:schemeClr val="bg1"/>
                </a:solidFill>
              </a:rPr>
              <a:t>IN ORDER TO REMAIN MOBILE, WE CAN HAVE PRESCENCES IN THE NEIGHBORHOODS BUT CANNOT BE AN OFFICIAL NEIGHBORHOOD WATCH</a:t>
            </a:r>
          </a:p>
          <a:p>
            <a:r>
              <a:rPr lang="en-US" dirty="0">
                <a:ln>
                  <a:solidFill>
                    <a:schemeClr val="bg1"/>
                  </a:solidFill>
                </a:ln>
                <a:solidFill>
                  <a:schemeClr val="bg1"/>
                </a:solidFill>
              </a:rPr>
              <a:t>WE CAN REFER MEMBERS OF EACH AREA ON THE STEPS THEY NEED TO TAKE TO BECOME NEIGHBORHOOD WATCH</a:t>
            </a:r>
          </a:p>
          <a:p>
            <a:r>
              <a:rPr lang="en-US" dirty="0">
                <a:ln>
                  <a:solidFill>
                    <a:schemeClr val="bg1"/>
                  </a:solidFill>
                </a:ln>
                <a:solidFill>
                  <a:schemeClr val="bg1"/>
                </a:solidFill>
              </a:rPr>
              <a:t>WE CAN CONDUCT PEACE WALKS THROUGH NEIGHBORHOODS ONCE A MONTH AT NIGHT TO ENGAGE RESIDENTS AND SHOW OUR PRESENCE</a:t>
            </a:r>
          </a:p>
          <a:p>
            <a:endParaRPr lang="en-US" dirty="0"/>
          </a:p>
        </p:txBody>
      </p:sp>
    </p:spTree>
    <p:extLst>
      <p:ext uri="{BB962C8B-B14F-4D97-AF65-F5344CB8AC3E}">
        <p14:creationId xmlns:p14="http://schemas.microsoft.com/office/powerpoint/2010/main" val="2557977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n w="3175" cmpd="sng">
                  <a:solidFill>
                    <a:schemeClr val="bg1"/>
                  </a:solidFill>
                </a:ln>
                <a:solidFill>
                  <a:sysClr val="windowText" lastClr="000000"/>
                </a:solidFill>
              </a:rPr>
              <a:t>COMMUNITY POLICING- PEACE WALK</a:t>
            </a:r>
          </a:p>
        </p:txBody>
      </p:sp>
      <p:sp>
        <p:nvSpPr>
          <p:cNvPr id="3" name="Content Placeholder 2"/>
          <p:cNvSpPr>
            <a:spLocks noGrp="1"/>
          </p:cNvSpPr>
          <p:nvPr>
            <p:ph idx="1"/>
          </p:nvPr>
        </p:nvSpPr>
        <p:spPr>
          <a:xfrm>
            <a:off x="822758" y="2092036"/>
            <a:ext cx="10815060" cy="4475019"/>
          </a:xfrm>
        </p:spPr>
        <p:txBody>
          <a:bodyPr>
            <a:normAutofit fontScale="85000" lnSpcReduction="10000"/>
          </a:bodyPr>
          <a:lstStyle/>
          <a:p>
            <a:r>
              <a:rPr lang="en-US" dirty="0">
                <a:ln>
                  <a:solidFill>
                    <a:schemeClr val="bg1"/>
                  </a:solidFill>
                </a:ln>
                <a:solidFill>
                  <a:schemeClr val="bg1"/>
                </a:solidFill>
              </a:rPr>
              <a:t>WE WILL SERVE AS A PRESENCE IN THE NEIGHBORHOOD BUT WILL NOT BE INTERACTING WITH CRIME OF ANY FORM</a:t>
            </a:r>
          </a:p>
          <a:p>
            <a:r>
              <a:rPr lang="en-US" dirty="0">
                <a:ln>
                  <a:solidFill>
                    <a:schemeClr val="bg1"/>
                  </a:solidFill>
                </a:ln>
                <a:solidFill>
                  <a:schemeClr val="bg1"/>
                </a:solidFill>
              </a:rPr>
              <a:t>WE WILL CONDUCT PEACE WALKS THROUGH NEIGHBORHOODS IN WHICH WE SHOW WE CARE AND ARE AWARE, AND ALSO REACH OUT TO RESIDENTS TO FIND OUT WHAT NEEDS THEY MAY HAVE</a:t>
            </a:r>
          </a:p>
          <a:p>
            <a:pPr lvl="1"/>
            <a:r>
              <a:rPr lang="en-US" dirty="0">
                <a:ln>
                  <a:solidFill>
                    <a:schemeClr val="bg1"/>
                  </a:solidFill>
                </a:ln>
                <a:solidFill>
                  <a:schemeClr val="bg1"/>
                </a:solidFill>
              </a:rPr>
              <a:t>SURVERYS AND HANDOUTS CAN BE IMPLEMNTED ALSO</a:t>
            </a:r>
          </a:p>
          <a:p>
            <a:pPr lvl="1"/>
            <a:r>
              <a:rPr lang="en-US" dirty="0">
                <a:ln>
                  <a:solidFill>
                    <a:schemeClr val="bg1"/>
                  </a:solidFill>
                </a:ln>
                <a:solidFill>
                  <a:schemeClr val="bg1"/>
                </a:solidFill>
              </a:rPr>
              <a:t>THESE WILL BE DONE 6:30PM AT NIGHT, THROUGH ONE NEIGHBORHOOD, ONCE A MONTH</a:t>
            </a:r>
          </a:p>
          <a:p>
            <a:r>
              <a:rPr lang="en-US" dirty="0">
                <a:ln>
                  <a:solidFill>
                    <a:schemeClr val="bg1"/>
                  </a:solidFill>
                </a:ln>
                <a:solidFill>
                  <a:schemeClr val="bg1"/>
                </a:solidFill>
              </a:rPr>
              <a:t>WE CAN BE A VISUAL PRESENCE THAT CAN DETER CRIME AND ALSO LAW ENFORCEMENT ABUSE</a:t>
            </a:r>
          </a:p>
          <a:p>
            <a:r>
              <a:rPr lang="en-US" dirty="0">
                <a:ln>
                  <a:solidFill>
                    <a:schemeClr val="bg1"/>
                  </a:solidFill>
                </a:ln>
                <a:solidFill>
                  <a:schemeClr val="bg1"/>
                </a:solidFill>
              </a:rPr>
              <a:t>TARGET AREAS ARE:</a:t>
            </a:r>
          </a:p>
          <a:p>
            <a:pPr lvl="1"/>
            <a:r>
              <a:rPr lang="en-US" dirty="0">
                <a:ln>
                  <a:solidFill>
                    <a:schemeClr val="bg1"/>
                  </a:solidFill>
                </a:ln>
                <a:solidFill>
                  <a:schemeClr val="bg1"/>
                </a:solidFill>
              </a:rPr>
              <a:t>PINE HILLS, CARVER SHORES, IVEY LANE, MERCY DRIVE, SEMORAN, APOPKA, PARRAMORE, AND ANY SURRONDING AREA</a:t>
            </a:r>
          </a:p>
          <a:p>
            <a:r>
              <a:rPr lang="en-US" dirty="0">
                <a:ln>
                  <a:solidFill>
                    <a:schemeClr val="bg1"/>
                  </a:solidFill>
                </a:ln>
                <a:solidFill>
                  <a:schemeClr val="bg1"/>
                </a:solidFill>
              </a:rPr>
              <a:t>FIRST PEACE WALK IS DATED </a:t>
            </a:r>
            <a:r>
              <a:rPr lang="en-US">
                <a:ln>
                  <a:solidFill>
                    <a:schemeClr val="bg1"/>
                  </a:solidFill>
                </a:ln>
                <a:solidFill>
                  <a:schemeClr val="bg1"/>
                </a:solidFill>
              </a:rPr>
              <a:t>FOR 03/25/2017 </a:t>
            </a:r>
            <a:r>
              <a:rPr lang="en-US" dirty="0">
                <a:ln>
                  <a:solidFill>
                    <a:schemeClr val="bg1"/>
                  </a:solidFill>
                </a:ln>
                <a:solidFill>
                  <a:schemeClr val="bg1"/>
                </a:solidFill>
              </a:rPr>
              <a:t>AT 6:30 PM ON PINE HILLS RD AND SILVER STAR RD HEADING DOWN SILVER STAR TOWARDS HIAWASSEE RD </a:t>
            </a:r>
          </a:p>
          <a:p>
            <a:pPr lvl="1"/>
            <a:r>
              <a:rPr lang="en-US" dirty="0">
                <a:ln>
                  <a:solidFill>
                    <a:schemeClr val="bg1"/>
                  </a:solidFill>
                </a:ln>
                <a:solidFill>
                  <a:schemeClr val="bg1"/>
                </a:solidFill>
              </a:rPr>
              <a:t>PLEASE SIGN UP IF YOU’RE INTERESTED</a:t>
            </a:r>
          </a:p>
        </p:txBody>
      </p:sp>
    </p:spTree>
    <p:extLst>
      <p:ext uri="{BB962C8B-B14F-4D97-AF65-F5344CB8AC3E}">
        <p14:creationId xmlns:p14="http://schemas.microsoft.com/office/powerpoint/2010/main" val="18333645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n w="3175" cmpd="sng">
                  <a:solidFill>
                    <a:schemeClr val="bg1"/>
                  </a:solidFill>
                </a:ln>
                <a:solidFill>
                  <a:schemeClr val="bg1"/>
                </a:solidFill>
              </a:rPr>
              <a:t>Building up our own funds	</a:t>
            </a:r>
          </a:p>
        </p:txBody>
      </p:sp>
      <p:sp>
        <p:nvSpPr>
          <p:cNvPr id="3" name="Content Placeholder 2"/>
          <p:cNvSpPr>
            <a:spLocks noGrp="1"/>
          </p:cNvSpPr>
          <p:nvPr>
            <p:ph idx="1"/>
          </p:nvPr>
        </p:nvSpPr>
        <p:spPr/>
        <p:txBody>
          <a:bodyPr>
            <a:normAutofit fontScale="92500" lnSpcReduction="10000"/>
          </a:bodyPr>
          <a:lstStyle/>
          <a:p>
            <a:r>
              <a:rPr lang="en-US" dirty="0">
                <a:ln>
                  <a:solidFill>
                    <a:schemeClr val="bg1"/>
                  </a:solidFill>
                </a:ln>
                <a:solidFill>
                  <a:schemeClr val="bg1"/>
                </a:solidFill>
              </a:rPr>
              <a:t>WE CAN HELP EMPOWER THE RESIDENTS AND YOUTH OF ORLANDO, FL BY PROMOTING PROGRAMS ALREADY IN PLACE (MENTORING, FINANCIAL, EDUCATIONAL, ASSISTANCE, ETC)</a:t>
            </a:r>
          </a:p>
          <a:p>
            <a:r>
              <a:rPr lang="en-US" dirty="0">
                <a:ln>
                  <a:solidFill>
                    <a:schemeClr val="bg1"/>
                  </a:solidFill>
                </a:ln>
                <a:solidFill>
                  <a:schemeClr val="bg1"/>
                </a:solidFill>
              </a:rPr>
              <a:t>PROGRAM SHEETS ARE BEING DISTRIBUTED THROUGH NEIGHBORHOODS</a:t>
            </a:r>
          </a:p>
          <a:p>
            <a:r>
              <a:rPr lang="en-US" dirty="0">
                <a:ln>
                  <a:solidFill>
                    <a:schemeClr val="bg1"/>
                  </a:solidFill>
                </a:ln>
                <a:solidFill>
                  <a:schemeClr val="bg1"/>
                </a:solidFill>
              </a:rPr>
              <a:t>WORKSHOPS FOR FUTURE (GRANT WRITING, CONCEALED WEAPON PERMIT, OCOEE MASSACRE, KNOW YOUR RIGHTS, ETC)</a:t>
            </a:r>
          </a:p>
          <a:p>
            <a:pPr lvl="1"/>
            <a:r>
              <a:rPr lang="en-US" dirty="0">
                <a:ln>
                  <a:solidFill>
                    <a:schemeClr val="bg1"/>
                  </a:solidFill>
                </a:ln>
                <a:solidFill>
                  <a:schemeClr val="bg1"/>
                </a:solidFill>
              </a:rPr>
              <a:t>WORKSHOPS WILL HELP EMPOWER PEOPLE THROUGH KNOWLEDGE AND INFORMATION</a:t>
            </a:r>
          </a:p>
          <a:p>
            <a:pPr lvl="1"/>
            <a:r>
              <a:rPr lang="en-US" dirty="0">
                <a:ln>
                  <a:solidFill>
                    <a:schemeClr val="bg1"/>
                  </a:solidFill>
                </a:ln>
                <a:solidFill>
                  <a:schemeClr val="bg1"/>
                </a:solidFill>
              </a:rPr>
              <a:t>FINANCIAL WORKSHOPS IN THE FUTURE CAN BE FIRST –TIME HOME BUYER’S PROGRAM, CREDIT REPAIR, DAY TRADING TIPS, ETC</a:t>
            </a:r>
          </a:p>
        </p:txBody>
      </p:sp>
    </p:spTree>
    <p:extLst>
      <p:ext uri="{BB962C8B-B14F-4D97-AF65-F5344CB8AC3E}">
        <p14:creationId xmlns:p14="http://schemas.microsoft.com/office/powerpoint/2010/main" val="2645406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stretch>
            <a:fillRect t="-68000" b="-6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n w="3175" cmpd="sng">
                  <a:solidFill>
                    <a:schemeClr val="bg1"/>
                  </a:solidFill>
                </a:ln>
                <a:solidFill>
                  <a:schemeClr val="bg1"/>
                </a:solidFill>
              </a:rPr>
              <a:t>LET YOUR VOICE BE HEARD COMMUNITY FORUM</a:t>
            </a:r>
          </a:p>
        </p:txBody>
      </p:sp>
      <p:sp>
        <p:nvSpPr>
          <p:cNvPr id="3" name="Content Placeholder 2"/>
          <p:cNvSpPr>
            <a:spLocks noGrp="1"/>
          </p:cNvSpPr>
          <p:nvPr>
            <p:ph idx="1"/>
          </p:nvPr>
        </p:nvSpPr>
        <p:spPr>
          <a:xfrm>
            <a:off x="803564" y="1967345"/>
            <a:ext cx="10243847" cy="3823855"/>
          </a:xfrm>
        </p:spPr>
        <p:txBody>
          <a:bodyPr/>
          <a:lstStyle/>
          <a:p>
            <a:pPr lvl="0" algn="ctr"/>
            <a:r>
              <a:rPr lang="en-US" dirty="0">
                <a:ln>
                  <a:solidFill>
                    <a:schemeClr val="bg1"/>
                  </a:solidFill>
                </a:ln>
                <a:solidFill>
                  <a:schemeClr val="bg1"/>
                </a:solidFill>
              </a:rPr>
              <a:t>ONE OF THE MAIN GOALS OF OUR COMMUNITY FORUM IS TO BUILD CONNECTIONS WITHIN THE CITY</a:t>
            </a:r>
          </a:p>
          <a:p>
            <a:pPr lvl="0" algn="ctr"/>
            <a:r>
              <a:rPr lang="en-US" dirty="0">
                <a:ln>
                  <a:solidFill>
                    <a:schemeClr val="bg1"/>
                  </a:solidFill>
                </a:ln>
                <a:solidFill>
                  <a:schemeClr val="bg1"/>
                </a:solidFill>
              </a:rPr>
              <a:t>PLEASE INTRODUCE YOURSELVES</a:t>
            </a:r>
          </a:p>
          <a:p>
            <a:pPr lvl="0" algn="ctr"/>
            <a:r>
              <a:rPr lang="en-US" dirty="0">
                <a:ln>
                  <a:solidFill>
                    <a:schemeClr val="bg1"/>
                  </a:solidFill>
                </a:ln>
                <a:solidFill>
                  <a:schemeClr val="bg1"/>
                </a:solidFill>
              </a:rPr>
              <a:t>THERE IS A SIGN IN SHEET AT THE FRONT OF THE ROOM IF YOU WISH TO SPEAK</a:t>
            </a:r>
          </a:p>
          <a:p>
            <a:pPr lvl="0" algn="ctr"/>
            <a:r>
              <a:rPr lang="en-US" dirty="0">
                <a:ln>
                  <a:solidFill>
                    <a:schemeClr val="bg1"/>
                  </a:solidFill>
                </a:ln>
                <a:solidFill>
                  <a:schemeClr val="bg1"/>
                </a:solidFill>
              </a:rPr>
              <a:t>We will hold all announcements and topics until the end of our presentation so that the whole presentation is completed and everyone can speak at the end</a:t>
            </a:r>
          </a:p>
          <a:p>
            <a:pPr lvl="0" algn="ctr"/>
            <a:r>
              <a:rPr lang="en-US" dirty="0">
                <a:ln>
                  <a:solidFill>
                    <a:schemeClr val="bg1"/>
                  </a:solidFill>
                </a:ln>
                <a:solidFill>
                  <a:schemeClr val="bg1"/>
                </a:solidFill>
              </a:rPr>
              <a:t>Please sign up if you have an announcement</a:t>
            </a:r>
          </a:p>
        </p:txBody>
      </p:sp>
    </p:spTree>
    <p:extLst>
      <p:ext uri="{BB962C8B-B14F-4D97-AF65-F5344CB8AC3E}">
        <p14:creationId xmlns:p14="http://schemas.microsoft.com/office/powerpoint/2010/main" val="33372776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n w="3175" cmpd="sng">
                  <a:solidFill>
                    <a:schemeClr val="bg1"/>
                  </a:solidFill>
                </a:ln>
                <a:solidFill>
                  <a:schemeClr val="bg1"/>
                </a:solidFill>
              </a:rPr>
              <a:t>Building up our own funds	</a:t>
            </a:r>
            <a:endParaRPr lang="en-US" dirty="0">
              <a:ln w="3175" cmpd="sng">
                <a:solidFill>
                  <a:schemeClr val="bg1"/>
                </a:solidFill>
              </a:ln>
              <a:solidFill>
                <a:sysClr val="windowText" lastClr="000000"/>
              </a:solidFill>
            </a:endParaRPr>
          </a:p>
        </p:txBody>
      </p:sp>
      <p:sp>
        <p:nvSpPr>
          <p:cNvPr id="3" name="Content Placeholder 2"/>
          <p:cNvSpPr>
            <a:spLocks noGrp="1"/>
          </p:cNvSpPr>
          <p:nvPr>
            <p:ph idx="1"/>
          </p:nvPr>
        </p:nvSpPr>
        <p:spPr/>
        <p:txBody>
          <a:bodyPr/>
          <a:lstStyle/>
          <a:p>
            <a:r>
              <a:rPr lang="en-US" dirty="0">
                <a:ln>
                  <a:solidFill>
                    <a:schemeClr val="bg1"/>
                  </a:solidFill>
                </a:ln>
                <a:solidFill>
                  <a:schemeClr val="bg1"/>
                </a:solidFill>
              </a:rPr>
              <a:t>We also can start a community fund, if each person donated $1-$5 per month we can keep the budget public and plan events together with funds</a:t>
            </a:r>
          </a:p>
          <a:p>
            <a:r>
              <a:rPr lang="en-US" dirty="0">
                <a:ln>
                  <a:solidFill>
                    <a:schemeClr val="bg1"/>
                  </a:solidFill>
                </a:ln>
                <a:solidFill>
                  <a:schemeClr val="bg1"/>
                </a:solidFill>
              </a:rPr>
              <a:t>Funds can go towards investing into one business each month in central Florida in the form of a community grant</a:t>
            </a:r>
          </a:p>
          <a:p>
            <a:r>
              <a:rPr lang="en-US" dirty="0">
                <a:ln>
                  <a:solidFill>
                    <a:schemeClr val="bg1"/>
                  </a:solidFill>
                </a:ln>
                <a:solidFill>
                  <a:schemeClr val="bg1"/>
                </a:solidFill>
              </a:rPr>
              <a:t>Other group economic strategies can be used</a:t>
            </a:r>
          </a:p>
          <a:p>
            <a:r>
              <a:rPr lang="en-US" dirty="0">
                <a:ln>
                  <a:solidFill>
                    <a:schemeClr val="bg1"/>
                  </a:solidFill>
                </a:ln>
                <a:solidFill>
                  <a:schemeClr val="bg1"/>
                </a:solidFill>
              </a:rPr>
              <a:t>Any suggestions?</a:t>
            </a:r>
          </a:p>
        </p:txBody>
      </p:sp>
    </p:spTree>
    <p:extLst>
      <p:ext uri="{BB962C8B-B14F-4D97-AF65-F5344CB8AC3E}">
        <p14:creationId xmlns:p14="http://schemas.microsoft.com/office/powerpoint/2010/main" val="1381349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n w="3175" cmpd="sng">
                  <a:solidFill>
                    <a:schemeClr val="bg1"/>
                  </a:solidFill>
                </a:ln>
                <a:solidFill>
                  <a:schemeClr val="bg1"/>
                </a:solidFill>
              </a:rPr>
              <a:t>MEDIA CAMPAIGN</a:t>
            </a:r>
          </a:p>
        </p:txBody>
      </p:sp>
      <p:sp>
        <p:nvSpPr>
          <p:cNvPr id="3" name="Content Placeholder 2"/>
          <p:cNvSpPr>
            <a:spLocks noGrp="1"/>
          </p:cNvSpPr>
          <p:nvPr>
            <p:ph idx="1"/>
          </p:nvPr>
        </p:nvSpPr>
        <p:spPr/>
        <p:txBody>
          <a:bodyPr>
            <a:normAutofit fontScale="92500" lnSpcReduction="10000"/>
          </a:bodyPr>
          <a:lstStyle/>
          <a:p>
            <a:r>
              <a:rPr lang="en-US" dirty="0">
                <a:ln>
                  <a:solidFill>
                    <a:schemeClr val="bg1"/>
                  </a:solidFill>
                </a:ln>
                <a:solidFill>
                  <a:schemeClr val="bg1"/>
                </a:solidFill>
              </a:rPr>
              <a:t>WE WILL BE STARTING A DOCUMENTARY SERIES IN WHICH WE RECORD PEOPLE’S TRIAL AND TRIBULATIONS IN ORLANDO, FL</a:t>
            </a:r>
          </a:p>
          <a:p>
            <a:r>
              <a:rPr lang="en-US" dirty="0">
                <a:ln>
                  <a:solidFill>
                    <a:schemeClr val="bg1"/>
                  </a:solidFill>
                </a:ln>
                <a:solidFill>
                  <a:schemeClr val="bg1"/>
                </a:solidFill>
              </a:rPr>
              <a:t>CAN VARY FROM SOMEONE WHO HAS EXPERIENCED A TRAUMATIC EXPERIENCE TO A PERSON WHO HAS A STRUGGLE OR EXPERIENCE THEY WOULD LIKE TO SHARE</a:t>
            </a:r>
          </a:p>
          <a:p>
            <a:r>
              <a:rPr lang="en-US" dirty="0">
                <a:ln>
                  <a:solidFill>
                    <a:schemeClr val="bg1"/>
                  </a:solidFill>
                </a:ln>
                <a:solidFill>
                  <a:schemeClr val="bg1"/>
                </a:solidFill>
              </a:rPr>
              <a:t>THIS WILL HELP ADD A FACE TO SOME OF THE STORIES WE SEE IN MEDIA AND HUMANIZE THE VICTIMS THAT ARE REPRESENTED AS JUST NUMBERS AND STATISTICS</a:t>
            </a:r>
          </a:p>
          <a:p>
            <a:r>
              <a:rPr lang="en-US" dirty="0">
                <a:ln>
                  <a:solidFill>
                    <a:schemeClr val="bg1"/>
                  </a:solidFill>
                </a:ln>
                <a:solidFill>
                  <a:schemeClr val="bg1"/>
                </a:solidFill>
              </a:rPr>
              <a:t>THIS WILL BE FEATURED ON YOUTUBE AND VARIOUS OTHER OUTLETS</a:t>
            </a:r>
          </a:p>
          <a:p>
            <a:r>
              <a:rPr lang="en-US" dirty="0">
                <a:ln>
                  <a:solidFill>
                    <a:schemeClr val="bg1"/>
                  </a:solidFill>
                </a:ln>
                <a:solidFill>
                  <a:schemeClr val="bg1"/>
                </a:solidFill>
              </a:rPr>
              <a:t>FIRST PUBLICATION TO BEGIN APRIL</a:t>
            </a:r>
          </a:p>
          <a:p>
            <a:r>
              <a:rPr lang="en-US" dirty="0">
                <a:ln>
                  <a:solidFill>
                    <a:schemeClr val="bg1"/>
                  </a:solidFill>
                </a:ln>
                <a:solidFill>
                  <a:schemeClr val="bg1"/>
                </a:solidFill>
              </a:rPr>
              <a:t>PLEASE SIGN UP IF YOU’RE INTERESTED</a:t>
            </a:r>
          </a:p>
        </p:txBody>
      </p:sp>
    </p:spTree>
    <p:extLst>
      <p:ext uri="{BB962C8B-B14F-4D97-AF65-F5344CB8AC3E}">
        <p14:creationId xmlns:p14="http://schemas.microsoft.com/office/powerpoint/2010/main" val="13276143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n w="3175" cmpd="sng">
                  <a:solidFill>
                    <a:schemeClr val="bg1"/>
                  </a:solidFill>
                </a:ln>
                <a:solidFill>
                  <a:schemeClr val="bg1"/>
                </a:solidFill>
              </a:rPr>
              <a:t>CITY COUNCIL AND ORANGE COUNTY MEETINGS</a:t>
            </a:r>
          </a:p>
        </p:txBody>
      </p:sp>
      <p:sp>
        <p:nvSpPr>
          <p:cNvPr id="3" name="Content Placeholder 2"/>
          <p:cNvSpPr>
            <a:spLocks noGrp="1"/>
          </p:cNvSpPr>
          <p:nvPr>
            <p:ph idx="1"/>
          </p:nvPr>
        </p:nvSpPr>
        <p:spPr/>
        <p:txBody>
          <a:bodyPr>
            <a:normAutofit/>
          </a:bodyPr>
          <a:lstStyle/>
          <a:p>
            <a:r>
              <a:rPr lang="en-US" dirty="0">
                <a:ln>
                  <a:solidFill>
                    <a:schemeClr val="bg1"/>
                  </a:solidFill>
                </a:ln>
                <a:solidFill>
                  <a:schemeClr val="bg1"/>
                </a:solidFill>
              </a:rPr>
              <a:t>We can meet at Forums and among ourselves but unless we propose our ideas to the elected officials of the local government, changes will not be made</a:t>
            </a:r>
          </a:p>
          <a:p>
            <a:r>
              <a:rPr lang="en-US" dirty="0">
                <a:ln>
                  <a:solidFill>
                    <a:schemeClr val="bg1"/>
                  </a:solidFill>
                </a:ln>
                <a:solidFill>
                  <a:schemeClr val="bg1"/>
                </a:solidFill>
              </a:rPr>
              <a:t>If we don’t attend meetings we can look up our local officials online and write them with our concerns, there is power in keeping records of our requests.</a:t>
            </a:r>
          </a:p>
          <a:p>
            <a:r>
              <a:rPr lang="en-US" dirty="0">
                <a:ln>
                  <a:solidFill>
                    <a:schemeClr val="bg1"/>
                  </a:solidFill>
                </a:ln>
                <a:solidFill>
                  <a:schemeClr val="bg1"/>
                </a:solidFill>
              </a:rPr>
              <a:t>We have to do research on each topic we suggest to have changed </a:t>
            </a:r>
          </a:p>
          <a:p>
            <a:r>
              <a:rPr lang="en-US" dirty="0">
                <a:ln>
                  <a:solidFill>
                    <a:schemeClr val="bg1"/>
                  </a:solidFill>
                </a:ln>
                <a:solidFill>
                  <a:schemeClr val="bg1"/>
                </a:solidFill>
              </a:rPr>
              <a:t>We can attend the upcoming meeting on February 13</a:t>
            </a:r>
            <a:r>
              <a:rPr lang="en-US" baseline="30000" dirty="0">
                <a:ln>
                  <a:solidFill>
                    <a:schemeClr val="bg1"/>
                  </a:solidFill>
                </a:ln>
                <a:solidFill>
                  <a:schemeClr val="bg1"/>
                </a:solidFill>
              </a:rPr>
              <a:t>th</a:t>
            </a:r>
            <a:r>
              <a:rPr lang="en-US" dirty="0">
                <a:ln>
                  <a:solidFill>
                    <a:schemeClr val="bg1"/>
                  </a:solidFill>
                </a:ln>
                <a:solidFill>
                  <a:schemeClr val="bg1"/>
                </a:solidFill>
              </a:rPr>
              <a:t> and February 27</a:t>
            </a:r>
            <a:r>
              <a:rPr lang="en-US" baseline="30000" dirty="0">
                <a:ln>
                  <a:solidFill>
                    <a:schemeClr val="bg1"/>
                  </a:solidFill>
                </a:ln>
                <a:solidFill>
                  <a:schemeClr val="bg1"/>
                </a:solidFill>
              </a:rPr>
              <a:t>th</a:t>
            </a:r>
            <a:r>
              <a:rPr lang="en-US" dirty="0">
                <a:ln>
                  <a:solidFill>
                    <a:schemeClr val="bg1"/>
                  </a:solidFill>
                </a:ln>
                <a:solidFill>
                  <a:schemeClr val="bg1"/>
                </a:solidFill>
              </a:rPr>
              <a:t> at 9:30 am</a:t>
            </a:r>
          </a:p>
          <a:p>
            <a:r>
              <a:rPr lang="en-US" dirty="0">
                <a:ln>
                  <a:solidFill>
                    <a:schemeClr val="bg1"/>
                  </a:solidFill>
                </a:ln>
                <a:solidFill>
                  <a:schemeClr val="bg1"/>
                </a:solidFill>
              </a:rPr>
              <a:t>Send ideas to </a:t>
            </a:r>
            <a:r>
              <a:rPr lang="en-US" dirty="0">
                <a:ln>
                  <a:solidFill>
                    <a:schemeClr val="bg1"/>
                  </a:solidFill>
                </a:ln>
                <a:solidFill>
                  <a:schemeClr val="bg1"/>
                </a:solidFill>
                <a:hlinkClick r:id="rId3"/>
              </a:rPr>
              <a:t>info@blackorlandounited.com</a:t>
            </a:r>
            <a:r>
              <a:rPr lang="en-US" dirty="0">
                <a:ln>
                  <a:solidFill>
                    <a:schemeClr val="bg1"/>
                  </a:solidFill>
                </a:ln>
                <a:solidFill>
                  <a:schemeClr val="bg1"/>
                </a:solidFill>
              </a:rPr>
              <a:t> </a:t>
            </a:r>
          </a:p>
        </p:txBody>
      </p:sp>
    </p:spTree>
    <p:extLst>
      <p:ext uri="{BB962C8B-B14F-4D97-AF65-F5344CB8AC3E}">
        <p14:creationId xmlns:p14="http://schemas.microsoft.com/office/powerpoint/2010/main" val="3276446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68000" b="-6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n w="3175" cmpd="sng">
                  <a:solidFill>
                    <a:schemeClr val="bg1"/>
                  </a:solidFill>
                </a:ln>
                <a:solidFill>
                  <a:schemeClr val="bg1"/>
                </a:solidFill>
              </a:rPr>
              <a:t>CITY COUNCIL AND ORANGE COUNTY MEETINGS</a:t>
            </a:r>
          </a:p>
        </p:txBody>
      </p:sp>
      <p:sp>
        <p:nvSpPr>
          <p:cNvPr id="3" name="Content Placeholder 2"/>
          <p:cNvSpPr>
            <a:spLocks noGrp="1"/>
          </p:cNvSpPr>
          <p:nvPr>
            <p:ph idx="1"/>
          </p:nvPr>
        </p:nvSpPr>
        <p:spPr/>
        <p:txBody>
          <a:bodyPr>
            <a:normAutofit fontScale="92500" lnSpcReduction="10000"/>
          </a:bodyPr>
          <a:lstStyle/>
          <a:p>
            <a:r>
              <a:rPr lang="en-US" dirty="0">
                <a:ln>
                  <a:solidFill>
                    <a:schemeClr val="bg1"/>
                  </a:solidFill>
                </a:ln>
                <a:solidFill>
                  <a:sysClr val="windowText" lastClr="000000"/>
                </a:solidFill>
              </a:rPr>
              <a:t>UPCOMING AGENDA FOR ORLANDO CITY COUNCIL MEETING:</a:t>
            </a:r>
          </a:p>
          <a:p>
            <a:pPr lvl="1"/>
            <a:r>
              <a:rPr lang="en-US" dirty="0">
                <a:ln>
                  <a:solidFill>
                    <a:schemeClr val="bg1"/>
                  </a:solidFill>
                </a:ln>
                <a:solidFill>
                  <a:sysClr val="windowText" lastClr="000000"/>
                </a:solidFill>
                <a:hlinkClick r:id="rId3"/>
              </a:rPr>
              <a:t>http://www.cityoforlando.net/cityclerk/city-council-calendar/</a:t>
            </a:r>
            <a:endParaRPr lang="en-US" dirty="0">
              <a:ln>
                <a:solidFill>
                  <a:schemeClr val="bg1"/>
                </a:solidFill>
              </a:ln>
              <a:solidFill>
                <a:sysClr val="windowText" lastClr="000000"/>
              </a:solidFill>
            </a:endParaRPr>
          </a:p>
          <a:p>
            <a:pPr lvl="1"/>
            <a:r>
              <a:rPr lang="en-US" dirty="0">
                <a:ln>
                  <a:solidFill>
                    <a:schemeClr val="bg1"/>
                  </a:solidFill>
                </a:ln>
                <a:solidFill>
                  <a:sysClr val="windowText" lastClr="000000"/>
                </a:solidFill>
              </a:rPr>
              <a:t>IN ORDER TO APPEAR BEFORE COUNCIL YOU MUST FILL OUT FORM AT CITY HALL</a:t>
            </a:r>
          </a:p>
          <a:p>
            <a:r>
              <a:rPr lang="en-US" dirty="0">
                <a:ln>
                  <a:solidFill>
                    <a:schemeClr val="bg1"/>
                  </a:solidFill>
                </a:ln>
                <a:solidFill>
                  <a:sysClr val="windowText" lastClr="000000"/>
                </a:solidFill>
              </a:rPr>
              <a:t>UPCOMING AGENDA FOR ORANGE COUNTY BOARD OF COUNTY COMMISSIONERS MEETING :</a:t>
            </a:r>
          </a:p>
          <a:p>
            <a:pPr lvl="1"/>
            <a:r>
              <a:rPr lang="en-US" dirty="0">
                <a:ln>
                  <a:solidFill>
                    <a:schemeClr val="bg1"/>
                  </a:solidFill>
                </a:ln>
                <a:solidFill>
                  <a:sysClr val="windowText" lastClr="000000"/>
                </a:solidFill>
                <a:hlinkClick r:id="rId4"/>
              </a:rPr>
              <a:t>http://www.orangecountyfl.net/BoardofCommissioners/eAgenda.aspx#.WGVTxPkrK00</a:t>
            </a:r>
            <a:endParaRPr lang="en-US" dirty="0">
              <a:ln>
                <a:solidFill>
                  <a:schemeClr val="bg1"/>
                </a:solidFill>
              </a:ln>
              <a:solidFill>
                <a:sysClr val="windowText" lastClr="000000"/>
              </a:solidFill>
            </a:endParaRPr>
          </a:p>
          <a:p>
            <a:pPr lvl="1"/>
            <a:r>
              <a:rPr lang="en-US" dirty="0">
                <a:ln>
                  <a:solidFill>
                    <a:schemeClr val="bg1"/>
                  </a:solidFill>
                </a:ln>
                <a:solidFill>
                  <a:sysClr val="windowText" lastClr="000000"/>
                </a:solidFill>
              </a:rPr>
              <a:t>IN ORDER TO APPEAR BEFORE COUNCIL :</a:t>
            </a:r>
          </a:p>
          <a:p>
            <a:pPr lvl="1"/>
            <a:r>
              <a:rPr lang="en-US" dirty="0">
                <a:ln>
                  <a:solidFill>
                    <a:schemeClr val="bg1"/>
                  </a:solidFill>
                </a:ln>
                <a:solidFill>
                  <a:sysClr val="windowText" lastClr="000000"/>
                </a:solidFill>
                <a:hlinkClick r:id="rId5"/>
              </a:rPr>
              <a:t>Http://www.orangecountyfl.net/BoardofCommissioners/BoardAppearanceRequest.aspx#.WGVTn_krK00</a:t>
            </a:r>
            <a:endParaRPr lang="en-US" dirty="0">
              <a:ln>
                <a:solidFill>
                  <a:schemeClr val="bg1"/>
                </a:solidFill>
              </a:ln>
              <a:solidFill>
                <a:sysClr val="windowText" lastClr="000000"/>
              </a:solidFill>
            </a:endParaRPr>
          </a:p>
        </p:txBody>
      </p:sp>
    </p:spTree>
    <p:extLst>
      <p:ext uri="{BB962C8B-B14F-4D97-AF65-F5344CB8AC3E}">
        <p14:creationId xmlns:p14="http://schemas.microsoft.com/office/powerpoint/2010/main" val="42298419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68000" b="-6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n w="3175" cmpd="sng">
                  <a:solidFill>
                    <a:schemeClr val="bg1"/>
                  </a:solidFill>
                </a:ln>
                <a:solidFill>
                  <a:schemeClr val="bg1"/>
                </a:solidFill>
              </a:rPr>
              <a:t>Suggestions made at the last forum for the City AND COUNTY Council Meetings</a:t>
            </a:r>
            <a:br>
              <a:rPr lang="en-US" dirty="0">
                <a:ln w="3175" cmpd="sng">
                  <a:solidFill>
                    <a:schemeClr val="bg1"/>
                  </a:solidFill>
                </a:ln>
                <a:solidFill>
                  <a:schemeClr val="bg1"/>
                </a:solidFill>
              </a:rPr>
            </a:br>
            <a:endParaRPr lang="en-US" dirty="0">
              <a:ln w="3175" cmpd="sng">
                <a:solidFill>
                  <a:schemeClr val="bg1"/>
                </a:solidFill>
              </a:ln>
              <a:solidFill>
                <a:schemeClr val="bg1"/>
              </a:solidFill>
            </a:endParaRPr>
          </a:p>
        </p:txBody>
      </p:sp>
      <p:sp>
        <p:nvSpPr>
          <p:cNvPr id="3" name="Content Placeholder 2"/>
          <p:cNvSpPr>
            <a:spLocks noGrp="1"/>
          </p:cNvSpPr>
          <p:nvPr>
            <p:ph idx="1"/>
          </p:nvPr>
        </p:nvSpPr>
        <p:spPr/>
        <p:txBody>
          <a:bodyPr>
            <a:normAutofit fontScale="92500"/>
          </a:bodyPr>
          <a:lstStyle/>
          <a:p>
            <a:pPr lvl="2"/>
            <a:r>
              <a:rPr lang="en-US" dirty="0">
                <a:ln>
                  <a:solidFill>
                    <a:schemeClr val="bg1"/>
                  </a:solidFill>
                </a:ln>
                <a:solidFill>
                  <a:schemeClr val="bg1"/>
                </a:solidFill>
              </a:rPr>
              <a:t>Changes of the hiring process for the education system, having the employment become more diverse.</a:t>
            </a:r>
          </a:p>
          <a:p>
            <a:pPr lvl="2"/>
            <a:r>
              <a:rPr lang="en-US" dirty="0">
                <a:ln>
                  <a:solidFill>
                    <a:schemeClr val="bg1"/>
                  </a:solidFill>
                </a:ln>
                <a:solidFill>
                  <a:schemeClr val="bg1"/>
                </a:solidFill>
              </a:rPr>
              <a:t>Changes made to the expungement system for misdemeanor and felony charges and convictions, in order to reduce the waiting time, and expand the range of what crimes can be expunged.</a:t>
            </a:r>
          </a:p>
          <a:p>
            <a:pPr lvl="2"/>
            <a:r>
              <a:rPr lang="en-US" dirty="0">
                <a:ln>
                  <a:solidFill>
                    <a:schemeClr val="bg1"/>
                  </a:solidFill>
                </a:ln>
                <a:solidFill>
                  <a:schemeClr val="bg1"/>
                </a:solidFill>
              </a:rPr>
              <a:t>Easier versions of the budget released, online preferably.</a:t>
            </a:r>
          </a:p>
          <a:p>
            <a:pPr lvl="2"/>
            <a:r>
              <a:rPr lang="en-US" dirty="0">
                <a:ln>
                  <a:solidFill>
                    <a:schemeClr val="bg1"/>
                  </a:solidFill>
                </a:ln>
                <a:solidFill>
                  <a:schemeClr val="bg1"/>
                </a:solidFill>
              </a:rPr>
              <a:t>More contracts be pushed to African American and other ethnic groups for construction, security, and real estate in Orange County.</a:t>
            </a:r>
          </a:p>
          <a:p>
            <a:pPr lvl="2"/>
            <a:r>
              <a:rPr lang="en-US" dirty="0">
                <a:ln>
                  <a:solidFill>
                    <a:schemeClr val="bg1"/>
                  </a:solidFill>
                </a:ln>
                <a:solidFill>
                  <a:schemeClr val="bg1"/>
                </a:solidFill>
              </a:rPr>
              <a:t>More small business grants for residents of Orange County.</a:t>
            </a:r>
          </a:p>
          <a:p>
            <a:pPr lvl="2"/>
            <a:r>
              <a:rPr lang="en-US" dirty="0">
                <a:ln>
                  <a:solidFill>
                    <a:schemeClr val="bg1"/>
                  </a:solidFill>
                </a:ln>
                <a:solidFill>
                  <a:schemeClr val="bg1"/>
                </a:solidFill>
              </a:rPr>
              <a:t>Better housing for single mothers and kids, and to also include single father, and men more in the housing opportunities for residents.</a:t>
            </a:r>
          </a:p>
          <a:p>
            <a:endParaRPr lang="en-US" dirty="0">
              <a:ln>
                <a:solidFill>
                  <a:schemeClr val="bg1"/>
                </a:solidFill>
              </a:ln>
              <a:solidFill>
                <a:schemeClr val="bg1"/>
              </a:solidFill>
            </a:endParaRPr>
          </a:p>
        </p:txBody>
      </p:sp>
    </p:spTree>
    <p:extLst>
      <p:ext uri="{BB962C8B-B14F-4D97-AF65-F5344CB8AC3E}">
        <p14:creationId xmlns:p14="http://schemas.microsoft.com/office/powerpoint/2010/main" val="21087988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n w="3175" cmpd="sng">
                  <a:solidFill>
                    <a:schemeClr val="bg1"/>
                  </a:solidFill>
                </a:ln>
                <a:solidFill>
                  <a:schemeClr val="bg1"/>
                </a:solidFill>
              </a:rPr>
              <a:t>Suggestions made at the last forum for the City AND COUNTY Council Meetings</a:t>
            </a:r>
            <a:br>
              <a:rPr lang="en-US" dirty="0">
                <a:ln w="3175" cmpd="sng">
                  <a:solidFill>
                    <a:schemeClr val="bg1"/>
                  </a:solidFill>
                </a:ln>
                <a:solidFill>
                  <a:schemeClr val="bg1"/>
                </a:solidFill>
              </a:rPr>
            </a:br>
            <a:endParaRPr lang="en-US" dirty="0">
              <a:ln w="3175" cmpd="sng">
                <a:solidFill>
                  <a:schemeClr val="bg1"/>
                </a:solidFill>
              </a:ln>
              <a:solidFill>
                <a:schemeClr val="bg1"/>
              </a:solidFill>
            </a:endParaRPr>
          </a:p>
        </p:txBody>
      </p:sp>
      <p:sp>
        <p:nvSpPr>
          <p:cNvPr id="3" name="Content Placeholder 2"/>
          <p:cNvSpPr>
            <a:spLocks noGrp="1"/>
          </p:cNvSpPr>
          <p:nvPr>
            <p:ph idx="1"/>
          </p:nvPr>
        </p:nvSpPr>
        <p:spPr/>
        <p:txBody>
          <a:bodyPr>
            <a:normAutofit fontScale="92500" lnSpcReduction="20000"/>
          </a:bodyPr>
          <a:lstStyle/>
          <a:p>
            <a:pPr lvl="2"/>
            <a:r>
              <a:rPr lang="en-US" dirty="0">
                <a:ln>
                  <a:solidFill>
                    <a:schemeClr val="bg1"/>
                  </a:solidFill>
                </a:ln>
                <a:solidFill>
                  <a:schemeClr val="bg1"/>
                </a:solidFill>
              </a:rPr>
              <a:t>Law enforcement releases toxicology of each police officer involved in a shooting.</a:t>
            </a:r>
          </a:p>
          <a:p>
            <a:pPr lvl="2"/>
            <a:r>
              <a:rPr lang="en-US" dirty="0">
                <a:ln>
                  <a:solidFill>
                    <a:schemeClr val="bg1"/>
                  </a:solidFill>
                </a:ln>
                <a:solidFill>
                  <a:schemeClr val="bg1"/>
                </a:solidFill>
              </a:rPr>
              <a:t>The process for all police officer involved shooting be made to have mandatory unpaid leave.</a:t>
            </a:r>
          </a:p>
          <a:p>
            <a:pPr lvl="2"/>
            <a:r>
              <a:rPr lang="en-US" dirty="0">
                <a:ln>
                  <a:solidFill>
                    <a:schemeClr val="bg1"/>
                  </a:solidFill>
                </a:ln>
                <a:solidFill>
                  <a:schemeClr val="bg1"/>
                </a:solidFill>
              </a:rPr>
              <a:t>If an officer is out on leave for a shooting, they are not allowed to work any jobs that may require a gun (security, etc.).</a:t>
            </a:r>
          </a:p>
          <a:p>
            <a:pPr lvl="2"/>
            <a:r>
              <a:rPr lang="en-US" dirty="0">
                <a:ln>
                  <a:solidFill>
                    <a:schemeClr val="bg1"/>
                  </a:solidFill>
                </a:ln>
                <a:solidFill>
                  <a:schemeClr val="bg1"/>
                </a:solidFill>
              </a:rPr>
              <a:t>To have the definition of “Imminent threat” reviewed for the provision of lethal force.</a:t>
            </a:r>
          </a:p>
          <a:p>
            <a:pPr lvl="2"/>
            <a:r>
              <a:rPr lang="en-US" dirty="0">
                <a:ln>
                  <a:solidFill>
                    <a:schemeClr val="bg1"/>
                  </a:solidFill>
                </a:ln>
                <a:solidFill>
                  <a:schemeClr val="bg1"/>
                </a:solidFill>
              </a:rPr>
              <a:t>More free programs for trade school, technical school, and learning second languages.</a:t>
            </a:r>
          </a:p>
          <a:p>
            <a:pPr lvl="2"/>
            <a:r>
              <a:rPr lang="en-US" dirty="0">
                <a:ln>
                  <a:solidFill>
                    <a:schemeClr val="bg1"/>
                  </a:solidFill>
                </a:ln>
                <a:solidFill>
                  <a:schemeClr val="bg1"/>
                </a:solidFill>
              </a:rPr>
              <a:t>More agriculture training provided through the school system for young students</a:t>
            </a:r>
          </a:p>
          <a:p>
            <a:pPr lvl="2"/>
            <a:r>
              <a:rPr lang="en-US" dirty="0">
                <a:ln>
                  <a:solidFill>
                    <a:schemeClr val="bg1"/>
                  </a:solidFill>
                </a:ln>
                <a:solidFill>
                  <a:schemeClr val="bg1"/>
                </a:solidFill>
              </a:rPr>
              <a:t>More opportunities created for high school students to have a pipeline directly to trade school</a:t>
            </a:r>
          </a:p>
          <a:p>
            <a:r>
              <a:rPr lang="en-US" dirty="0">
                <a:ln>
                  <a:solidFill>
                    <a:schemeClr val="bg1"/>
                  </a:solidFill>
                </a:ln>
                <a:solidFill>
                  <a:schemeClr val="bg1"/>
                </a:solidFill>
              </a:rPr>
              <a:t>PLEASE SEND ALL NEW DETAILED SUGGESTONS TO </a:t>
            </a:r>
            <a:r>
              <a:rPr lang="en-US" dirty="0">
                <a:ln>
                  <a:solidFill>
                    <a:schemeClr val="bg1"/>
                  </a:solidFill>
                </a:ln>
                <a:solidFill>
                  <a:schemeClr val="bg1"/>
                </a:solidFill>
                <a:hlinkClick r:id="rId3"/>
              </a:rPr>
              <a:t>INFO@BLACKORLANDOUNITED.COM</a:t>
            </a:r>
            <a:endParaRPr lang="en-US" dirty="0">
              <a:ln>
                <a:solidFill>
                  <a:schemeClr val="bg1"/>
                </a:solidFill>
              </a:ln>
              <a:solidFill>
                <a:schemeClr val="bg1"/>
              </a:solidFill>
            </a:endParaRPr>
          </a:p>
          <a:p>
            <a:endParaRPr lang="en-US" dirty="0">
              <a:ln>
                <a:solidFill>
                  <a:schemeClr val="bg1"/>
                </a:solidFill>
              </a:ln>
              <a:solidFill>
                <a:schemeClr val="bg1"/>
              </a:solidFill>
            </a:endParaRPr>
          </a:p>
          <a:p>
            <a:endParaRPr lang="en-US" dirty="0">
              <a:ln>
                <a:solidFill>
                  <a:schemeClr val="bg1"/>
                </a:solidFill>
              </a:ln>
              <a:solidFill>
                <a:schemeClr val="bg1"/>
              </a:solidFill>
            </a:endParaRPr>
          </a:p>
        </p:txBody>
      </p:sp>
    </p:spTree>
    <p:extLst>
      <p:ext uri="{BB962C8B-B14F-4D97-AF65-F5344CB8AC3E}">
        <p14:creationId xmlns:p14="http://schemas.microsoft.com/office/powerpoint/2010/main" val="13109808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5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n w="3175" cmpd="sng">
                  <a:solidFill>
                    <a:schemeClr val="bg1"/>
                  </a:solidFill>
                </a:ln>
                <a:solidFill>
                  <a:schemeClr val="bg1"/>
                </a:solidFill>
              </a:rPr>
              <a:t>APPAREL FOR SALE</a:t>
            </a:r>
          </a:p>
        </p:txBody>
      </p:sp>
      <p:sp>
        <p:nvSpPr>
          <p:cNvPr id="3" name="Content Placeholder 2"/>
          <p:cNvSpPr>
            <a:spLocks noGrp="1"/>
          </p:cNvSpPr>
          <p:nvPr>
            <p:ph idx="1"/>
          </p:nvPr>
        </p:nvSpPr>
        <p:spPr/>
        <p:txBody>
          <a:bodyPr/>
          <a:lstStyle/>
          <a:p>
            <a:r>
              <a:rPr lang="en-US" b="1" dirty="0">
                <a:ln>
                  <a:solidFill>
                    <a:schemeClr val="bg1"/>
                  </a:solidFill>
                </a:ln>
                <a:solidFill>
                  <a:schemeClr val="bg1"/>
                </a:solidFill>
                <a:effectLst/>
              </a:rPr>
              <a:t>All proceeds of APPAREL SALES go towards costs for community efforts like afterschool youth outreach, workshops, community walks, fun days, food and drinks for the youth, trips, and more. APPAREL will be pre-ordered and delivered brand new.</a:t>
            </a:r>
          </a:p>
          <a:p>
            <a:r>
              <a:rPr lang="en-US" dirty="0">
                <a:ln>
                  <a:solidFill>
                    <a:schemeClr val="bg1"/>
                  </a:solidFill>
                </a:ln>
                <a:solidFill>
                  <a:schemeClr val="bg1"/>
                </a:solidFill>
              </a:rPr>
              <a:t>www.blackorlandounited.com/store</a:t>
            </a:r>
          </a:p>
        </p:txBody>
      </p:sp>
    </p:spTree>
    <p:extLst>
      <p:ext uri="{BB962C8B-B14F-4D97-AF65-F5344CB8AC3E}">
        <p14:creationId xmlns:p14="http://schemas.microsoft.com/office/powerpoint/2010/main" val="8273491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n w="3175" cmpd="sng">
                  <a:solidFill>
                    <a:schemeClr val="bg1"/>
                  </a:solidFill>
                </a:ln>
                <a:solidFill>
                  <a:schemeClr val="bg1"/>
                </a:solidFill>
              </a:rPr>
              <a:t>LET YOUR VOICE BE HEARD COMMUNITY FORUM NEWSLETTER</a:t>
            </a:r>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58982" y="2007906"/>
            <a:ext cx="3747799" cy="4850094"/>
          </a:xfrm>
        </p:spPr>
      </p:pic>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650182" y="2025835"/>
            <a:ext cx="3733945" cy="4832165"/>
          </a:xfrm>
        </p:spPr>
      </p:pic>
    </p:spTree>
    <p:extLst>
      <p:ext uri="{BB962C8B-B14F-4D97-AF65-F5344CB8AC3E}">
        <p14:creationId xmlns:p14="http://schemas.microsoft.com/office/powerpoint/2010/main" val="12512692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t="-69000" b="-6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n w="3175" cmpd="sng">
                  <a:solidFill>
                    <a:schemeClr val="bg1"/>
                  </a:solidFill>
                </a:ln>
                <a:solidFill>
                  <a:schemeClr val="bg1"/>
                </a:solidFill>
              </a:rPr>
              <a:t>LET YOUR VOICE BE HEARD COMMUNITY FORUM NEWSLETTER</a:t>
            </a:r>
          </a:p>
        </p:txBody>
      </p:sp>
      <p:sp>
        <p:nvSpPr>
          <p:cNvPr id="5" name="Content Placeholder 4"/>
          <p:cNvSpPr>
            <a:spLocks noGrp="1"/>
          </p:cNvSpPr>
          <p:nvPr>
            <p:ph idx="1"/>
          </p:nvPr>
        </p:nvSpPr>
        <p:spPr/>
        <p:txBody>
          <a:bodyPr/>
          <a:lstStyle/>
          <a:p>
            <a:r>
              <a:rPr lang="en-US" dirty="0">
                <a:ln>
                  <a:solidFill>
                    <a:schemeClr val="bg1"/>
                  </a:solidFill>
                </a:ln>
                <a:solidFill>
                  <a:schemeClr val="bg1"/>
                </a:solidFill>
              </a:rPr>
              <a:t>WE WILL ACCEPT CONTRIBUTIONS TO THE NEWSLETTER</a:t>
            </a:r>
          </a:p>
          <a:p>
            <a:r>
              <a:rPr lang="en-US" dirty="0">
                <a:ln>
                  <a:solidFill>
                    <a:schemeClr val="bg1"/>
                  </a:solidFill>
                </a:ln>
                <a:solidFill>
                  <a:schemeClr val="bg1"/>
                </a:solidFill>
              </a:rPr>
              <a:t>WE ALSO WANT TO ADVERTISE 3 MENTORING/YOUTH PROGRAMS PER MONTH AND 3 COMMUNITY EVENTS</a:t>
            </a:r>
          </a:p>
          <a:p>
            <a:r>
              <a:rPr lang="en-US" dirty="0">
                <a:ln>
                  <a:solidFill>
                    <a:schemeClr val="bg1"/>
                  </a:solidFill>
                </a:ln>
                <a:solidFill>
                  <a:schemeClr val="bg1"/>
                </a:solidFill>
              </a:rPr>
              <a:t>WE WILL DISTRIBUTE PHYSICALLY, BUT WE CAN ALSO DISTRIBUTE ELECTRONICALLY</a:t>
            </a:r>
          </a:p>
          <a:p>
            <a:r>
              <a:rPr lang="en-US" dirty="0">
                <a:ln>
                  <a:solidFill>
                    <a:schemeClr val="bg1"/>
                  </a:solidFill>
                </a:ln>
                <a:solidFill>
                  <a:schemeClr val="bg1"/>
                </a:solidFill>
              </a:rPr>
              <a:t>PLEASE SEND ANY SUGGESTIONS TO INFO@BLACKORLANDOUNITED.COM</a:t>
            </a:r>
          </a:p>
        </p:txBody>
      </p:sp>
    </p:spTree>
    <p:extLst>
      <p:ext uri="{BB962C8B-B14F-4D97-AF65-F5344CB8AC3E}">
        <p14:creationId xmlns:p14="http://schemas.microsoft.com/office/powerpoint/2010/main" val="29439486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112000" b="-1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n w="3175" cmpd="sng">
                  <a:solidFill>
                    <a:schemeClr val="bg1"/>
                  </a:solidFill>
                </a:ln>
                <a:solidFill>
                  <a:schemeClr val="bg1"/>
                </a:solidFill>
              </a:rPr>
              <a:t>Open floor/ announcements</a:t>
            </a:r>
          </a:p>
        </p:txBody>
      </p:sp>
      <p:sp>
        <p:nvSpPr>
          <p:cNvPr id="3" name="Content Placeholder 2"/>
          <p:cNvSpPr>
            <a:spLocks noGrp="1"/>
          </p:cNvSpPr>
          <p:nvPr>
            <p:ph idx="1"/>
          </p:nvPr>
        </p:nvSpPr>
        <p:spPr/>
        <p:txBody>
          <a:bodyPr>
            <a:normAutofit/>
          </a:bodyPr>
          <a:lstStyle/>
          <a:p>
            <a:pPr algn="ctr"/>
            <a:r>
              <a:rPr lang="en-US" sz="3200" dirty="0">
                <a:ln>
                  <a:solidFill>
                    <a:schemeClr val="bg1"/>
                  </a:solidFill>
                </a:ln>
                <a:solidFill>
                  <a:schemeClr val="bg1"/>
                </a:solidFill>
              </a:rPr>
              <a:t>Open floor</a:t>
            </a:r>
          </a:p>
        </p:txBody>
      </p:sp>
    </p:spTree>
    <p:extLst>
      <p:ext uri="{BB962C8B-B14F-4D97-AF65-F5344CB8AC3E}">
        <p14:creationId xmlns:p14="http://schemas.microsoft.com/office/powerpoint/2010/main" val="3208649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n w="3175" cmpd="sng">
                  <a:solidFill>
                    <a:schemeClr val="bg1"/>
                  </a:solidFill>
                </a:ln>
                <a:solidFill>
                  <a:schemeClr val="bg1"/>
                </a:solidFill>
              </a:rPr>
              <a:t>A Couple Notes About the “Let Your Voice Be Heard Community Forum”</a:t>
            </a:r>
            <a:br>
              <a:rPr lang="en-US" dirty="0">
                <a:ln w="3175" cmpd="sng">
                  <a:solidFill>
                    <a:schemeClr val="bg1"/>
                  </a:solidFill>
                </a:ln>
                <a:solidFill>
                  <a:schemeClr val="bg1"/>
                </a:solidFill>
              </a:rPr>
            </a:br>
            <a:endParaRPr lang="en-US" dirty="0">
              <a:ln w="3175" cmpd="sng">
                <a:solidFill>
                  <a:schemeClr val="bg1"/>
                </a:solidFill>
              </a:ln>
              <a:solidFill>
                <a:schemeClr val="bg1"/>
              </a:solidFill>
            </a:endParaRPr>
          </a:p>
        </p:txBody>
      </p:sp>
      <p:sp>
        <p:nvSpPr>
          <p:cNvPr id="3" name="Content Placeholder 2"/>
          <p:cNvSpPr>
            <a:spLocks noGrp="1"/>
          </p:cNvSpPr>
          <p:nvPr>
            <p:ph idx="1"/>
          </p:nvPr>
        </p:nvSpPr>
        <p:spPr>
          <a:xfrm>
            <a:off x="1141413" y="2040835"/>
            <a:ext cx="9905998" cy="3750365"/>
          </a:xfrm>
        </p:spPr>
        <p:txBody>
          <a:bodyPr>
            <a:noAutofit/>
          </a:bodyPr>
          <a:lstStyle/>
          <a:p>
            <a:pPr lvl="0"/>
            <a:endParaRPr lang="en-US" dirty="0">
              <a:ln>
                <a:solidFill>
                  <a:schemeClr val="bg1"/>
                </a:solidFill>
              </a:ln>
              <a:solidFill>
                <a:schemeClr val="bg1"/>
              </a:solidFill>
            </a:endParaRPr>
          </a:p>
          <a:p>
            <a:pPr lvl="0"/>
            <a:r>
              <a:rPr lang="en-US" dirty="0">
                <a:ln>
                  <a:solidFill>
                    <a:schemeClr val="bg1"/>
                  </a:solidFill>
                </a:ln>
                <a:solidFill>
                  <a:schemeClr val="bg1"/>
                </a:solidFill>
              </a:rPr>
              <a:t>The community forums are monthly meetings </a:t>
            </a:r>
          </a:p>
          <a:p>
            <a:pPr lvl="0"/>
            <a:r>
              <a:rPr lang="en-US" dirty="0">
                <a:ln>
                  <a:solidFill>
                    <a:schemeClr val="bg1"/>
                  </a:solidFill>
                </a:ln>
                <a:solidFill>
                  <a:schemeClr val="bg1"/>
                </a:solidFill>
              </a:rPr>
              <a:t>Locations may vary to highlight new black owned businesses in various areas</a:t>
            </a:r>
          </a:p>
          <a:p>
            <a:pPr lvl="0"/>
            <a:r>
              <a:rPr lang="en-US" dirty="0">
                <a:ln>
                  <a:solidFill>
                    <a:schemeClr val="bg1"/>
                  </a:solidFill>
                </a:ln>
                <a:solidFill>
                  <a:schemeClr val="bg1"/>
                </a:solidFill>
              </a:rPr>
              <a:t>We are not exclusive to one area of focus and will expand into various communities in Central Florida</a:t>
            </a:r>
          </a:p>
          <a:p>
            <a:pPr lvl="0"/>
            <a:r>
              <a:rPr lang="en-US" dirty="0">
                <a:ln>
                  <a:solidFill>
                    <a:schemeClr val="bg1"/>
                  </a:solidFill>
                </a:ln>
                <a:solidFill>
                  <a:schemeClr val="bg1"/>
                </a:solidFill>
              </a:rPr>
              <a:t>We will plan our events at forums but most of the work will take place outside of the forums</a:t>
            </a:r>
          </a:p>
          <a:p>
            <a:pPr lvl="0"/>
            <a:r>
              <a:rPr lang="en-US" dirty="0">
                <a:ln>
                  <a:solidFill>
                    <a:schemeClr val="bg1"/>
                  </a:solidFill>
                </a:ln>
                <a:solidFill>
                  <a:schemeClr val="bg1"/>
                </a:solidFill>
              </a:rPr>
              <a:t>Our website is now live at www.blackorlandounited.com</a:t>
            </a:r>
          </a:p>
          <a:p>
            <a:endParaRPr lang="en-US" dirty="0">
              <a:ln>
                <a:solidFill>
                  <a:schemeClr val="bg1"/>
                </a:solidFill>
              </a:ln>
              <a:solidFill>
                <a:schemeClr val="bg1"/>
              </a:solidFill>
            </a:endParaRPr>
          </a:p>
          <a:p>
            <a:endParaRPr lang="en-US" dirty="0">
              <a:ln>
                <a:solidFill>
                  <a:schemeClr val="bg1"/>
                </a:solidFill>
              </a:ln>
              <a:solidFill>
                <a:schemeClr val="bg1"/>
              </a:solidFill>
            </a:endParaRPr>
          </a:p>
        </p:txBody>
      </p:sp>
    </p:spTree>
    <p:extLst>
      <p:ext uri="{BB962C8B-B14F-4D97-AF65-F5344CB8AC3E}">
        <p14:creationId xmlns:p14="http://schemas.microsoft.com/office/powerpoint/2010/main" val="2550528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3000"/>
            <a:lum/>
          </a:blip>
          <a:srcRect/>
          <a:stretch>
            <a:fillRect t="-68000" b="-6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n w="3175" cmpd="sng">
                  <a:solidFill>
                    <a:schemeClr val="bg1"/>
                  </a:solidFill>
                </a:ln>
                <a:solidFill>
                  <a:schemeClr val="bg1"/>
                </a:solidFill>
              </a:rPr>
              <a:t>A Couple Notes About the “Let Your Voice Be Heard Community Forum”</a:t>
            </a:r>
            <a:br>
              <a:rPr lang="en-US" dirty="0">
                <a:ln w="3175" cmpd="sng">
                  <a:solidFill>
                    <a:schemeClr val="bg1"/>
                  </a:solidFill>
                </a:ln>
                <a:solidFill>
                  <a:schemeClr val="bg1"/>
                </a:solidFill>
              </a:rPr>
            </a:br>
            <a:endParaRPr lang="en-US" dirty="0">
              <a:ln w="3175" cmpd="sng">
                <a:solidFill>
                  <a:schemeClr val="bg1"/>
                </a:solidFill>
              </a:ln>
              <a:solidFill>
                <a:schemeClr val="bg1"/>
              </a:solidFill>
            </a:endParaRPr>
          </a:p>
        </p:txBody>
      </p:sp>
      <p:sp>
        <p:nvSpPr>
          <p:cNvPr id="3" name="Content Placeholder 2"/>
          <p:cNvSpPr>
            <a:spLocks noGrp="1"/>
          </p:cNvSpPr>
          <p:nvPr>
            <p:ph idx="1"/>
          </p:nvPr>
        </p:nvSpPr>
        <p:spPr/>
        <p:txBody>
          <a:bodyPr>
            <a:normAutofit fontScale="77500" lnSpcReduction="20000"/>
          </a:bodyPr>
          <a:lstStyle/>
          <a:p>
            <a:pPr lvl="0"/>
            <a:endParaRPr lang="en-US" dirty="0">
              <a:ln>
                <a:solidFill>
                  <a:schemeClr val="bg1"/>
                </a:solidFill>
              </a:ln>
              <a:solidFill>
                <a:schemeClr val="bg1"/>
              </a:solidFill>
            </a:endParaRPr>
          </a:p>
          <a:p>
            <a:pPr lvl="0"/>
            <a:r>
              <a:rPr lang="en-US" dirty="0">
                <a:ln>
                  <a:solidFill>
                    <a:schemeClr val="bg1"/>
                  </a:solidFill>
                </a:ln>
                <a:solidFill>
                  <a:schemeClr val="bg1"/>
                </a:solidFill>
              </a:rPr>
              <a:t>The “recap” email will be sent out Mondays following the forum, before 11:59 pm.</a:t>
            </a:r>
          </a:p>
          <a:p>
            <a:pPr lvl="0"/>
            <a:r>
              <a:rPr lang="en-US" dirty="0">
                <a:ln>
                  <a:solidFill>
                    <a:schemeClr val="bg1"/>
                  </a:solidFill>
                </a:ln>
                <a:solidFill>
                  <a:schemeClr val="bg1"/>
                </a:solidFill>
              </a:rPr>
              <a:t>We will limit talk time of each person that is not a speaker to 2 minutes max per reply. We want everyone to get a chance to talk.</a:t>
            </a:r>
          </a:p>
          <a:p>
            <a:pPr lvl="0"/>
            <a:r>
              <a:rPr lang="en-US" dirty="0">
                <a:ln>
                  <a:solidFill>
                    <a:schemeClr val="bg1"/>
                  </a:solidFill>
                </a:ln>
                <a:solidFill>
                  <a:schemeClr val="bg1"/>
                </a:solidFill>
              </a:rPr>
              <a:t>If you have any ideas or things that you want to expound upon greatly, please email us the subject beforehand so we can accommodate you best.</a:t>
            </a:r>
          </a:p>
          <a:p>
            <a:r>
              <a:rPr lang="en-US" dirty="0">
                <a:ln>
                  <a:solidFill>
                    <a:schemeClr val="bg1"/>
                  </a:solidFill>
                </a:ln>
                <a:solidFill>
                  <a:schemeClr val="bg1"/>
                </a:solidFill>
              </a:rPr>
              <a:t>We have started a GoFundMe “let your voice be heard comm. Forum” that will help pay for the venue spaces, newsletters, print outs, resources for community outreach, and more</a:t>
            </a:r>
          </a:p>
          <a:p>
            <a:pPr lvl="1"/>
            <a:r>
              <a:rPr lang="en-US" dirty="0">
                <a:ln>
                  <a:solidFill>
                    <a:schemeClr val="bg1"/>
                  </a:solidFill>
                </a:ln>
                <a:solidFill>
                  <a:schemeClr val="bg1"/>
                </a:solidFill>
              </a:rPr>
              <a:t>www.gofundme.com/let-your-voice-be-heard-comm-forum</a:t>
            </a:r>
          </a:p>
          <a:p>
            <a:r>
              <a:rPr lang="en-US" dirty="0">
                <a:ln>
                  <a:solidFill>
                    <a:schemeClr val="bg1"/>
                  </a:solidFill>
                </a:ln>
                <a:solidFill>
                  <a:schemeClr val="bg1"/>
                </a:solidFill>
              </a:rPr>
              <a:t>The Forum is made to give everyone a chance to speak, including organizations, if you have something going on that we can be a part of, please send it to us so we can advertise it to you.</a:t>
            </a:r>
          </a:p>
          <a:p>
            <a:endParaRPr lang="en-US" dirty="0">
              <a:solidFill>
                <a:schemeClr val="bg1"/>
              </a:solidFill>
            </a:endParaRPr>
          </a:p>
        </p:txBody>
      </p:sp>
    </p:spTree>
    <p:extLst>
      <p:ext uri="{BB962C8B-B14F-4D97-AF65-F5344CB8AC3E}">
        <p14:creationId xmlns:p14="http://schemas.microsoft.com/office/powerpoint/2010/main" val="1026576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4000"/>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n w="3175" cmpd="sng">
                  <a:solidFill>
                    <a:schemeClr val="bg1"/>
                  </a:solidFill>
                </a:ln>
                <a:solidFill>
                  <a:schemeClr val="bg1"/>
                </a:solidFill>
              </a:rPr>
              <a:t>TONIGHT’S KEY TOPICS</a:t>
            </a:r>
          </a:p>
        </p:txBody>
      </p:sp>
      <p:sp>
        <p:nvSpPr>
          <p:cNvPr id="3" name="Content Placeholder 2"/>
          <p:cNvSpPr>
            <a:spLocks noGrp="1"/>
          </p:cNvSpPr>
          <p:nvPr>
            <p:ph idx="1"/>
          </p:nvPr>
        </p:nvSpPr>
        <p:spPr>
          <a:xfrm>
            <a:off x="232351" y="1988729"/>
            <a:ext cx="10815060" cy="4204253"/>
          </a:xfrm>
        </p:spPr>
        <p:txBody>
          <a:bodyPr>
            <a:normAutofit fontScale="85000" lnSpcReduction="10000"/>
          </a:bodyPr>
          <a:lstStyle/>
          <a:p>
            <a:pPr algn="ctr"/>
            <a:endParaRPr lang="en-US" dirty="0">
              <a:ln>
                <a:solidFill>
                  <a:schemeClr val="bg1"/>
                </a:solidFill>
              </a:ln>
              <a:solidFill>
                <a:schemeClr val="bg1"/>
              </a:solidFill>
            </a:endParaRPr>
          </a:p>
          <a:p>
            <a:pPr algn="ctr"/>
            <a:r>
              <a:rPr lang="en-US" dirty="0">
                <a:ln>
                  <a:solidFill>
                    <a:schemeClr val="bg1"/>
                  </a:solidFill>
                </a:ln>
                <a:solidFill>
                  <a:schemeClr val="bg1"/>
                </a:solidFill>
              </a:rPr>
              <a:t>RECAP OF LAST MEETING</a:t>
            </a:r>
          </a:p>
          <a:p>
            <a:pPr algn="ctr"/>
            <a:r>
              <a:rPr lang="en-US" dirty="0">
                <a:ln>
                  <a:solidFill>
                    <a:schemeClr val="bg1"/>
                  </a:solidFill>
                </a:ln>
                <a:solidFill>
                  <a:schemeClr val="bg1"/>
                </a:solidFill>
              </a:rPr>
              <a:t>SETTING SET DATES FOR YOUTH OUTREACH AND COMMUNITY OUTREACH EVENTS</a:t>
            </a:r>
          </a:p>
          <a:p>
            <a:pPr algn="ctr"/>
            <a:r>
              <a:rPr lang="en-US" dirty="0">
                <a:ln>
                  <a:solidFill>
                    <a:schemeClr val="bg1"/>
                  </a:solidFill>
                </a:ln>
                <a:solidFill>
                  <a:schemeClr val="bg1"/>
                </a:solidFill>
              </a:rPr>
              <a:t>PLANNING FUTURE WORKSHOPS (CRIME PREVENTION, MENTAL HEALTH,LEGAL RIGHTS, ETC)</a:t>
            </a:r>
          </a:p>
          <a:p>
            <a:pPr algn="ctr"/>
            <a:r>
              <a:rPr lang="en-US" dirty="0">
                <a:ln>
                  <a:solidFill>
                    <a:schemeClr val="bg1"/>
                  </a:solidFill>
                </a:ln>
                <a:solidFill>
                  <a:schemeClr val="bg1"/>
                </a:solidFill>
              </a:rPr>
              <a:t>COMMUNITY AWARENESS AND POLICING</a:t>
            </a:r>
          </a:p>
          <a:p>
            <a:pPr algn="ctr"/>
            <a:r>
              <a:rPr lang="en-US" dirty="0">
                <a:ln>
                  <a:solidFill>
                    <a:schemeClr val="bg1"/>
                  </a:solidFill>
                </a:ln>
                <a:solidFill>
                  <a:schemeClr val="bg1"/>
                </a:solidFill>
              </a:rPr>
              <a:t>BUILDING UP OUR OWN FUNDS</a:t>
            </a:r>
          </a:p>
          <a:p>
            <a:pPr algn="ctr"/>
            <a:r>
              <a:rPr lang="en-US" dirty="0">
                <a:ln>
                  <a:solidFill>
                    <a:schemeClr val="bg1"/>
                  </a:solidFill>
                </a:ln>
                <a:solidFill>
                  <a:schemeClr val="bg1"/>
                </a:solidFill>
              </a:rPr>
              <a:t>MEDIA CAMPAIGN (DIGITAL AND SOCIAL MEDIA)</a:t>
            </a:r>
          </a:p>
          <a:p>
            <a:pPr algn="ctr"/>
            <a:r>
              <a:rPr lang="en-US" dirty="0">
                <a:ln>
                  <a:solidFill>
                    <a:schemeClr val="bg1"/>
                  </a:solidFill>
                </a:ln>
                <a:solidFill>
                  <a:schemeClr val="bg1"/>
                </a:solidFill>
              </a:rPr>
              <a:t>CITY AND COUNTY COUNCIL MEETINGS</a:t>
            </a:r>
          </a:p>
          <a:p>
            <a:pPr algn="ctr"/>
            <a:r>
              <a:rPr lang="en-US" dirty="0">
                <a:ln>
                  <a:solidFill>
                    <a:schemeClr val="bg1"/>
                  </a:solidFill>
                </a:ln>
                <a:solidFill>
                  <a:schemeClr val="bg1"/>
                </a:solidFill>
              </a:rPr>
              <a:t>NEWSLETTER/ APPAREL</a:t>
            </a:r>
          </a:p>
          <a:p>
            <a:pPr algn="ctr"/>
            <a:r>
              <a:rPr lang="en-US" dirty="0">
                <a:ln>
                  <a:solidFill>
                    <a:schemeClr val="bg1"/>
                  </a:solidFill>
                </a:ln>
                <a:solidFill>
                  <a:schemeClr val="bg1"/>
                </a:solidFill>
              </a:rPr>
              <a:t>FLORIDA PTA INITIATIVE </a:t>
            </a:r>
          </a:p>
          <a:p>
            <a:pPr algn="ctr"/>
            <a:r>
              <a:rPr lang="en-US" dirty="0">
                <a:ln>
                  <a:solidFill>
                    <a:schemeClr val="bg1"/>
                  </a:solidFill>
                </a:ln>
                <a:solidFill>
                  <a:schemeClr val="bg1"/>
                </a:solidFill>
              </a:rPr>
              <a:t>OPEN FLOOR/ANNOUCEMENTS</a:t>
            </a:r>
          </a:p>
        </p:txBody>
      </p:sp>
    </p:spTree>
    <p:extLst>
      <p:ext uri="{BB962C8B-B14F-4D97-AF65-F5344CB8AC3E}">
        <p14:creationId xmlns:p14="http://schemas.microsoft.com/office/powerpoint/2010/main" val="18852956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t="-68000" b="-6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n w="3175" cmpd="sng">
                  <a:solidFill>
                    <a:schemeClr val="bg1"/>
                  </a:solidFill>
                </a:ln>
                <a:solidFill>
                  <a:schemeClr val="bg1"/>
                </a:solidFill>
              </a:rPr>
              <a:t>RECAP OF LAST MEETING </a:t>
            </a:r>
          </a:p>
        </p:txBody>
      </p:sp>
      <p:sp>
        <p:nvSpPr>
          <p:cNvPr id="3" name="Content Placeholder 2"/>
          <p:cNvSpPr>
            <a:spLocks noGrp="1"/>
          </p:cNvSpPr>
          <p:nvPr>
            <p:ph idx="1"/>
          </p:nvPr>
        </p:nvSpPr>
        <p:spPr>
          <a:xfrm>
            <a:off x="345316" y="1856510"/>
            <a:ext cx="11498191" cy="4378036"/>
          </a:xfrm>
        </p:spPr>
        <p:txBody>
          <a:bodyPr>
            <a:normAutofit fontScale="85000" lnSpcReduction="20000"/>
          </a:bodyPr>
          <a:lstStyle/>
          <a:p>
            <a:r>
              <a:rPr lang="en-US" dirty="0">
                <a:ln>
                  <a:solidFill>
                    <a:schemeClr val="bg1"/>
                  </a:solidFill>
                </a:ln>
                <a:solidFill>
                  <a:schemeClr val="bg1"/>
                </a:solidFill>
                <a:hlinkClick r:id="rId3"/>
              </a:rPr>
              <a:t>WWW.BLACKORLANDOUNITED.COM</a:t>
            </a:r>
            <a:r>
              <a:rPr lang="en-US" dirty="0">
                <a:ln>
                  <a:solidFill>
                    <a:schemeClr val="bg1"/>
                  </a:solidFill>
                </a:ln>
                <a:solidFill>
                  <a:schemeClr val="bg1"/>
                </a:solidFill>
              </a:rPr>
              <a:t> IS OFFICIALLY UP AND RUNNING</a:t>
            </a:r>
          </a:p>
          <a:p>
            <a:r>
              <a:rPr lang="en-US" dirty="0">
                <a:ln>
                  <a:solidFill>
                    <a:schemeClr val="bg1"/>
                  </a:solidFill>
                </a:ln>
                <a:solidFill>
                  <a:schemeClr val="bg1"/>
                </a:solidFill>
              </a:rPr>
              <a:t>YOUTH AFTER SCHOOL OUTREACH HAS NOW BEEN IMPLEMETED AT JONES HIGH SCHOOL ON WEDNESDAYS AT 1:00PM, AND FRIDAYS AT ROBINSWOOD MIDDLE SCHOOL AT 3:30 PM</a:t>
            </a:r>
          </a:p>
          <a:p>
            <a:pPr lvl="1"/>
            <a:r>
              <a:rPr lang="en-US" dirty="0">
                <a:ln>
                  <a:solidFill>
                    <a:schemeClr val="bg1"/>
                  </a:solidFill>
                </a:ln>
                <a:solidFill>
                  <a:schemeClr val="bg1"/>
                </a:solidFill>
              </a:rPr>
              <a:t>MOVING FORWARD WE WILL RE ESTABLISH YOUTH OUTREACH AT EVANS HIGH SCHOOL ON MONDAYS IN THE FUTURE AND HOPE TO EXPAND TO MEADOWBROOK MIDDLE SCHOOL IN MARCH</a:t>
            </a:r>
          </a:p>
          <a:p>
            <a:r>
              <a:rPr lang="en-US" dirty="0">
                <a:ln>
                  <a:solidFill>
                    <a:schemeClr val="bg1"/>
                  </a:solidFill>
                </a:ln>
                <a:solidFill>
                  <a:schemeClr val="bg1"/>
                </a:solidFill>
              </a:rPr>
              <a:t>NEXT COMMUNITY OUTREACH IS 03/11/2017</a:t>
            </a:r>
          </a:p>
          <a:p>
            <a:r>
              <a:rPr lang="en-US" dirty="0">
                <a:ln>
                  <a:solidFill>
                    <a:schemeClr val="bg1"/>
                  </a:solidFill>
                </a:ln>
                <a:solidFill>
                  <a:schemeClr val="bg1"/>
                </a:solidFill>
              </a:rPr>
              <a:t>WE HAVE  A CLOTHING/FOOD DRIVE FOR THE HOMELESS TAKING PLACE ON MARCH 18</a:t>
            </a:r>
            <a:r>
              <a:rPr lang="en-US" baseline="30000" dirty="0">
                <a:ln>
                  <a:solidFill>
                    <a:schemeClr val="bg1"/>
                  </a:solidFill>
                </a:ln>
                <a:solidFill>
                  <a:schemeClr val="bg1"/>
                </a:solidFill>
              </a:rPr>
              <a:t>TH</a:t>
            </a:r>
            <a:r>
              <a:rPr lang="en-US" dirty="0">
                <a:ln>
                  <a:solidFill>
                    <a:schemeClr val="bg1"/>
                  </a:solidFill>
                </a:ln>
                <a:solidFill>
                  <a:schemeClr val="bg1"/>
                </a:solidFill>
              </a:rPr>
              <a:t>, 2017 WITH SAVING OUR DAUGHTERS</a:t>
            </a:r>
          </a:p>
          <a:p>
            <a:pPr lvl="1"/>
            <a:r>
              <a:rPr lang="en-US" dirty="0">
                <a:ln>
                  <a:solidFill>
                    <a:schemeClr val="bg1"/>
                  </a:solidFill>
                </a:ln>
                <a:solidFill>
                  <a:schemeClr val="bg1"/>
                </a:solidFill>
              </a:rPr>
              <a:t>WE CAN USE DONATIONS AND VOLUNTEERS</a:t>
            </a:r>
          </a:p>
          <a:p>
            <a:r>
              <a:rPr lang="en-US" dirty="0">
                <a:ln>
                  <a:solidFill>
                    <a:schemeClr val="bg1"/>
                  </a:solidFill>
                </a:ln>
                <a:solidFill>
                  <a:schemeClr val="bg1"/>
                </a:solidFill>
              </a:rPr>
              <a:t>WE HAVE PARTNERED UP WITH THE FLORIDA PTA TO WORK ON NEW PLANS FOR SCHOOLS INCLUDING EDUCATIONAL PLANS, NEW PROGRAMS AND MORE</a:t>
            </a:r>
          </a:p>
          <a:p>
            <a:r>
              <a:rPr lang="en-US" dirty="0">
                <a:ln>
                  <a:solidFill>
                    <a:schemeClr val="bg1"/>
                  </a:solidFill>
                </a:ln>
                <a:solidFill>
                  <a:schemeClr val="bg1"/>
                </a:solidFill>
              </a:rPr>
              <a:t>SETTING SET DATES FOR THE FORUMS (SUGGESTION IS EVERY LAST TUESDAY OF THE MONTH OR EVERY 3</a:t>
            </a:r>
            <a:r>
              <a:rPr lang="en-US" baseline="30000" dirty="0">
                <a:ln>
                  <a:solidFill>
                    <a:schemeClr val="bg1"/>
                  </a:solidFill>
                </a:ln>
                <a:solidFill>
                  <a:schemeClr val="bg1"/>
                </a:solidFill>
              </a:rPr>
              <a:t>RD</a:t>
            </a:r>
            <a:r>
              <a:rPr lang="en-US" dirty="0">
                <a:ln>
                  <a:solidFill>
                    <a:schemeClr val="bg1"/>
                  </a:solidFill>
                </a:ln>
                <a:solidFill>
                  <a:schemeClr val="bg1"/>
                </a:solidFill>
              </a:rPr>
              <a:t> SATURDAY OF THE MONTH)</a:t>
            </a:r>
          </a:p>
          <a:p>
            <a:r>
              <a:rPr lang="en-US" dirty="0">
                <a:ln>
                  <a:solidFill>
                    <a:schemeClr val="bg1"/>
                  </a:solidFill>
                </a:ln>
                <a:solidFill>
                  <a:schemeClr val="bg1"/>
                </a:solidFill>
              </a:rPr>
              <a:t>WE ARE WORKING ON A FACILITY TO HOUSE ALL OF OUR EVENTS PERMANENTLY AND MENTORING PROGRAMS</a:t>
            </a:r>
          </a:p>
        </p:txBody>
      </p:sp>
    </p:spTree>
    <p:extLst>
      <p:ext uri="{BB962C8B-B14F-4D97-AF65-F5344CB8AC3E}">
        <p14:creationId xmlns:p14="http://schemas.microsoft.com/office/powerpoint/2010/main" val="1844703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t="-17000" b="-17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ln w="3175" cmpd="sng">
                  <a:solidFill>
                    <a:schemeClr val="bg1"/>
                  </a:solidFill>
                </a:ln>
                <a:solidFill>
                  <a:schemeClr val="bg1"/>
                </a:solidFill>
              </a:rPr>
              <a:t>SETTING DATES FOR COMMUNITY OUTREACH FOR MONTH OF MARCH</a:t>
            </a:r>
          </a:p>
        </p:txBody>
      </p:sp>
      <p:sp>
        <p:nvSpPr>
          <p:cNvPr id="6" name="Content Placeholder 5"/>
          <p:cNvSpPr>
            <a:spLocks noGrp="1"/>
          </p:cNvSpPr>
          <p:nvPr>
            <p:ph idx="1"/>
          </p:nvPr>
        </p:nvSpPr>
        <p:spPr/>
        <p:txBody>
          <a:bodyPr/>
          <a:lstStyle/>
          <a:p>
            <a:r>
              <a:rPr lang="en-US" dirty="0">
                <a:ln>
                  <a:solidFill>
                    <a:schemeClr val="bg1"/>
                  </a:solidFill>
                </a:ln>
                <a:solidFill>
                  <a:schemeClr val="bg1"/>
                </a:solidFill>
                <a:effectLst/>
              </a:rPr>
              <a:t>Community outreach walks</a:t>
            </a:r>
          </a:p>
          <a:p>
            <a:r>
              <a:rPr lang="en-US" dirty="0">
                <a:ln>
                  <a:solidFill>
                    <a:schemeClr val="bg1"/>
                  </a:solidFill>
                </a:ln>
                <a:solidFill>
                  <a:schemeClr val="bg1"/>
                </a:solidFill>
                <a:effectLst/>
              </a:rPr>
              <a:t>Clothing/food drives</a:t>
            </a:r>
          </a:p>
          <a:p>
            <a:r>
              <a:rPr lang="en-US" dirty="0">
                <a:ln>
                  <a:solidFill>
                    <a:schemeClr val="bg1"/>
                  </a:solidFill>
                </a:ln>
                <a:solidFill>
                  <a:schemeClr val="bg1"/>
                </a:solidFill>
                <a:effectLst/>
              </a:rPr>
              <a:t>Community fun days</a:t>
            </a:r>
          </a:p>
        </p:txBody>
      </p:sp>
    </p:spTree>
    <p:extLst>
      <p:ext uri="{BB962C8B-B14F-4D97-AF65-F5344CB8AC3E}">
        <p14:creationId xmlns:p14="http://schemas.microsoft.com/office/powerpoint/2010/main" val="1534792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t="-65000" b="-6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n w="3175" cmpd="sng">
                  <a:solidFill>
                    <a:schemeClr val="bg1"/>
                  </a:solidFill>
                </a:ln>
                <a:solidFill>
                  <a:schemeClr val="bg1"/>
                </a:solidFill>
              </a:rPr>
              <a:t>COMMUNITY OUTREACH- walk</a:t>
            </a:r>
          </a:p>
        </p:txBody>
      </p:sp>
      <p:sp>
        <p:nvSpPr>
          <p:cNvPr id="3" name="Content Placeholder 2"/>
          <p:cNvSpPr>
            <a:spLocks noGrp="1"/>
          </p:cNvSpPr>
          <p:nvPr>
            <p:ph idx="1"/>
          </p:nvPr>
        </p:nvSpPr>
        <p:spPr>
          <a:xfrm>
            <a:off x="753485" y="2244438"/>
            <a:ext cx="11202987" cy="4087090"/>
          </a:xfrm>
        </p:spPr>
        <p:txBody>
          <a:bodyPr>
            <a:normAutofit fontScale="92500" lnSpcReduction="20000"/>
          </a:bodyPr>
          <a:lstStyle/>
          <a:p>
            <a:endParaRPr lang="en-US" dirty="0">
              <a:ln>
                <a:solidFill>
                  <a:schemeClr val="bg1"/>
                </a:solidFill>
              </a:ln>
              <a:solidFill>
                <a:schemeClr val="bg1"/>
              </a:solidFill>
            </a:endParaRPr>
          </a:p>
          <a:p>
            <a:r>
              <a:rPr lang="en-US" dirty="0">
                <a:ln>
                  <a:solidFill>
                    <a:schemeClr val="bg1"/>
                  </a:solidFill>
                </a:ln>
                <a:solidFill>
                  <a:schemeClr val="bg1"/>
                </a:solidFill>
                <a:effectLst/>
              </a:rPr>
              <a:t>Our first community outreach walk was 01/28/17 and next scheduled outreach walk is 03/11/17 </a:t>
            </a:r>
          </a:p>
          <a:p>
            <a:r>
              <a:rPr lang="en-US" dirty="0">
                <a:ln>
                  <a:solidFill>
                    <a:schemeClr val="bg1"/>
                  </a:solidFill>
                </a:ln>
                <a:solidFill>
                  <a:schemeClr val="bg1"/>
                </a:solidFill>
                <a:effectLst/>
              </a:rPr>
              <a:t>We will meet at pine hills rd &amp; silver star rd at 12:00pm and walk towards Hiawassee rd area targeting shopping plazas, apartment complexes, and residential homes</a:t>
            </a:r>
          </a:p>
          <a:p>
            <a:pPr lvl="1"/>
            <a:r>
              <a:rPr lang="en-US" dirty="0">
                <a:ln>
                  <a:solidFill>
                    <a:schemeClr val="bg1"/>
                  </a:solidFill>
                </a:ln>
                <a:solidFill>
                  <a:schemeClr val="bg1"/>
                </a:solidFill>
                <a:effectLst/>
              </a:rPr>
              <a:t>The purpose of this is to engage the neighborhood, establish a presence and provide people with great resources for recreational and social services for the family and youth</a:t>
            </a:r>
          </a:p>
          <a:p>
            <a:pPr lvl="1"/>
            <a:r>
              <a:rPr lang="en-US" dirty="0">
                <a:ln>
                  <a:solidFill>
                    <a:schemeClr val="bg1"/>
                  </a:solidFill>
                </a:ln>
                <a:solidFill>
                  <a:schemeClr val="bg1"/>
                </a:solidFill>
              </a:rPr>
              <a:t>We will provide residents with information that can help benefit the home and in the future we will like to conduct surveys and find out what needs can be met with the partners we have</a:t>
            </a:r>
            <a:endParaRPr lang="en-US" dirty="0">
              <a:ln>
                <a:solidFill>
                  <a:schemeClr val="bg1"/>
                </a:solidFill>
              </a:ln>
              <a:solidFill>
                <a:schemeClr val="bg1"/>
              </a:solidFill>
              <a:effectLst/>
            </a:endParaRPr>
          </a:p>
          <a:p>
            <a:r>
              <a:rPr lang="en-US" dirty="0">
                <a:ln>
                  <a:solidFill>
                    <a:schemeClr val="bg1"/>
                  </a:solidFill>
                </a:ln>
                <a:solidFill>
                  <a:schemeClr val="bg1"/>
                </a:solidFill>
                <a:effectLst/>
              </a:rPr>
              <a:t>We have white t shirts available for everyone to wear during these type of events ($5 promotion for white shirts for wholesale price for attendants of the forum, in general shirts are $9.99 and come black and white )</a:t>
            </a:r>
          </a:p>
          <a:p>
            <a:r>
              <a:rPr lang="en-US" dirty="0">
                <a:ln>
                  <a:solidFill>
                    <a:schemeClr val="bg1"/>
                  </a:solidFill>
                </a:ln>
                <a:solidFill>
                  <a:schemeClr val="bg1"/>
                </a:solidFill>
                <a:effectLst/>
              </a:rPr>
              <a:t>In the future we will set community outreach walks for the 2</a:t>
            </a:r>
            <a:r>
              <a:rPr lang="en-US" baseline="30000" dirty="0">
                <a:ln>
                  <a:solidFill>
                    <a:schemeClr val="bg1"/>
                  </a:solidFill>
                </a:ln>
                <a:solidFill>
                  <a:schemeClr val="bg1"/>
                </a:solidFill>
                <a:effectLst/>
              </a:rPr>
              <a:t>nd</a:t>
            </a:r>
            <a:r>
              <a:rPr lang="en-US" dirty="0">
                <a:ln>
                  <a:solidFill>
                    <a:schemeClr val="bg1"/>
                  </a:solidFill>
                </a:ln>
                <a:solidFill>
                  <a:schemeClr val="bg1"/>
                </a:solidFill>
                <a:effectLst/>
              </a:rPr>
              <a:t> Saturday of the month in various locations (such as pine hills, Parramore, carver shores, Ivey lane, mercy dr, etc.) </a:t>
            </a:r>
          </a:p>
          <a:p>
            <a:pPr marL="914400" lvl="2" indent="0">
              <a:buNone/>
            </a:pPr>
            <a:endParaRPr lang="en-US" dirty="0">
              <a:ln>
                <a:solidFill>
                  <a:schemeClr val="bg1"/>
                </a:solidFill>
              </a:ln>
              <a:solidFill>
                <a:schemeClr val="bg1"/>
              </a:solidFill>
            </a:endParaRPr>
          </a:p>
          <a:p>
            <a:pPr lvl="2"/>
            <a:endParaRPr lang="en-US" dirty="0">
              <a:ln>
                <a:solidFill>
                  <a:schemeClr val="bg1"/>
                </a:solidFill>
              </a:ln>
              <a:solidFill>
                <a:schemeClr val="bg1"/>
              </a:solidFill>
            </a:endParaRPr>
          </a:p>
        </p:txBody>
      </p:sp>
    </p:spTree>
    <p:extLst>
      <p:ext uri="{BB962C8B-B14F-4D97-AF65-F5344CB8AC3E}">
        <p14:creationId xmlns:p14="http://schemas.microsoft.com/office/powerpoint/2010/main" val="2607964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3000"/>
            <a:lum/>
          </a:blip>
          <a:srcRect/>
          <a:stretch>
            <a:fillRect t="-69000" b="-6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n w="3175" cmpd="sng">
                  <a:solidFill>
                    <a:schemeClr val="bg1"/>
                  </a:solidFill>
                </a:ln>
                <a:solidFill>
                  <a:sysClr val="windowText" lastClr="000000"/>
                </a:solidFill>
              </a:rPr>
              <a:t>COMMUNITY OUTREACH- food/CLOTHING drive</a:t>
            </a:r>
          </a:p>
        </p:txBody>
      </p:sp>
      <p:sp>
        <p:nvSpPr>
          <p:cNvPr id="3" name="Content Placeholder 2"/>
          <p:cNvSpPr>
            <a:spLocks noGrp="1"/>
          </p:cNvSpPr>
          <p:nvPr>
            <p:ph idx="1"/>
          </p:nvPr>
        </p:nvSpPr>
        <p:spPr>
          <a:xfrm>
            <a:off x="1141413" y="2514600"/>
            <a:ext cx="9905998" cy="3373581"/>
          </a:xfrm>
        </p:spPr>
        <p:txBody>
          <a:bodyPr>
            <a:normAutofit fontScale="92500" lnSpcReduction="20000"/>
          </a:bodyPr>
          <a:lstStyle/>
          <a:p>
            <a:r>
              <a:rPr lang="en-US" dirty="0">
                <a:ln>
                  <a:solidFill>
                    <a:schemeClr val="bg1"/>
                  </a:solidFill>
                </a:ln>
                <a:solidFill>
                  <a:sysClr val="windowText" lastClr="000000"/>
                </a:solidFill>
              </a:rPr>
              <a:t>NEXT FOOD/CLOTHING DRIVE IS SET FOR MARCH 18</a:t>
            </a:r>
            <a:r>
              <a:rPr lang="en-US" baseline="30000" dirty="0">
                <a:ln>
                  <a:solidFill>
                    <a:schemeClr val="bg1"/>
                  </a:solidFill>
                </a:ln>
                <a:solidFill>
                  <a:sysClr val="windowText" lastClr="000000"/>
                </a:solidFill>
              </a:rPr>
              <a:t>TH</a:t>
            </a:r>
            <a:r>
              <a:rPr lang="en-US" dirty="0">
                <a:ln>
                  <a:solidFill>
                    <a:schemeClr val="bg1"/>
                  </a:solidFill>
                </a:ln>
                <a:solidFill>
                  <a:sysClr val="windowText" lastClr="000000"/>
                </a:solidFill>
              </a:rPr>
              <a:t>, 2017 WITH SAVING OUR DAUGHERS</a:t>
            </a:r>
          </a:p>
          <a:p>
            <a:pPr lvl="1"/>
            <a:r>
              <a:rPr lang="en-US" dirty="0">
                <a:ln>
                  <a:solidFill>
                    <a:schemeClr val="bg1"/>
                  </a:solidFill>
                </a:ln>
                <a:solidFill>
                  <a:sysClr val="windowText" lastClr="000000"/>
                </a:solidFill>
              </a:rPr>
              <a:t>AT THESE FOOD/CLOTHING DRIVES WE WILL GIVE OUT NEW AND GENTLY USED CLOTHES TO FAMILIES IN NEED AND ALSO HAVE CANNED GOODS AND HOT MEALS PREPARED FOR ANYONE WHO WANTS </a:t>
            </a:r>
          </a:p>
          <a:p>
            <a:r>
              <a:rPr lang="en-US" dirty="0">
                <a:ln>
                  <a:solidFill>
                    <a:schemeClr val="bg1"/>
                  </a:solidFill>
                </a:ln>
                <a:solidFill>
                  <a:sysClr val="windowText" lastClr="000000"/>
                </a:solidFill>
              </a:rPr>
              <a:t>WE WILL ALSO GIVE OUT HANDOUTS THAT GIVE PEOPLE KEY INFORMATION ON GREAT PROGRAMS THAT WILL HELP (SOCIAL SERVICES, HEALTH SERVICES, </a:t>
            </a:r>
            <a:r>
              <a:rPr lang="en-US">
                <a:ln>
                  <a:solidFill>
                    <a:schemeClr val="bg1"/>
                  </a:solidFill>
                </a:ln>
                <a:solidFill>
                  <a:sysClr val="windowText" lastClr="000000"/>
                </a:solidFill>
              </a:rPr>
              <a:t>YOUTH PROGRAMS</a:t>
            </a:r>
            <a:r>
              <a:rPr lang="en-US" dirty="0">
                <a:ln>
                  <a:solidFill>
                    <a:schemeClr val="bg1"/>
                  </a:solidFill>
                </a:ln>
                <a:solidFill>
                  <a:sysClr val="windowText" lastClr="000000"/>
                </a:solidFill>
              </a:rPr>
              <a:t>, ETC)</a:t>
            </a:r>
          </a:p>
          <a:p>
            <a:r>
              <a:rPr lang="en-US" dirty="0">
                <a:ln>
                  <a:solidFill>
                    <a:schemeClr val="bg1"/>
                  </a:solidFill>
                </a:ln>
                <a:solidFill>
                  <a:sysClr val="windowText" lastClr="000000"/>
                </a:solidFill>
              </a:rPr>
              <a:t>WE WILL NEED VOLUNTEERS AND DONATIONS</a:t>
            </a:r>
          </a:p>
          <a:p>
            <a:r>
              <a:rPr lang="en-US" dirty="0">
                <a:ln>
                  <a:solidFill>
                    <a:schemeClr val="bg1"/>
                  </a:solidFill>
                </a:ln>
                <a:solidFill>
                  <a:sysClr val="windowText" lastClr="000000"/>
                </a:solidFill>
              </a:rPr>
              <a:t>FLYER COMING SOON, PLEASE SIGN UP FOR EVENT OR EMAIL US IF YOU ARE INTERESTED</a:t>
            </a:r>
          </a:p>
        </p:txBody>
      </p:sp>
    </p:spTree>
    <p:extLst>
      <p:ext uri="{BB962C8B-B14F-4D97-AF65-F5344CB8AC3E}">
        <p14:creationId xmlns:p14="http://schemas.microsoft.com/office/powerpoint/2010/main" val="143454778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emplate>TM03457485[[fn=Mesh]]</Template>
  <TotalTime>829</TotalTime>
  <Words>2748</Words>
  <Application>Microsoft Office PowerPoint</Application>
  <PresentationFormat>Widescreen</PresentationFormat>
  <Paragraphs>188</Paragraphs>
  <Slides>29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Century Gothic</vt:lpstr>
      <vt:lpstr>Mesh</vt:lpstr>
      <vt:lpstr>LET YOUR VOICE BE HEARD COMMUNITY FORUM </vt:lpstr>
      <vt:lpstr>LET YOUR VOICE BE HEARD COMMUNITY FORUM</vt:lpstr>
      <vt:lpstr>A Couple Notes About the “Let Your Voice Be Heard Community Forum” </vt:lpstr>
      <vt:lpstr>A Couple Notes About the “Let Your Voice Be Heard Community Forum” </vt:lpstr>
      <vt:lpstr>TONIGHT’S KEY TOPICS</vt:lpstr>
      <vt:lpstr>RECAP OF LAST MEETING </vt:lpstr>
      <vt:lpstr>SETTING DATES FOR COMMUNITY OUTREACH FOR MONTH OF MARCH</vt:lpstr>
      <vt:lpstr>COMMUNITY OUTREACH- walk</vt:lpstr>
      <vt:lpstr>COMMUNITY OUTREACH- food/CLOTHING drive</vt:lpstr>
      <vt:lpstr>COMMUNITY OUTREACH-FUN DAYS</vt:lpstr>
      <vt:lpstr>YOUTH OUTREACH</vt:lpstr>
      <vt:lpstr>YOUTH OUTREACH</vt:lpstr>
      <vt:lpstr>YOUTH OUTREACH- WORKSHOPS</vt:lpstr>
      <vt:lpstr>YOUTH OUTREACH</vt:lpstr>
      <vt:lpstr>PLANNING FUTURE WORKSHOPS </vt:lpstr>
      <vt:lpstr>PLANNING FUTURE WORKSHOPS </vt:lpstr>
      <vt:lpstr>COMMUNITY POLICING- PEACE WALK</vt:lpstr>
      <vt:lpstr>COMMUNITY POLICING- PEACE WALK</vt:lpstr>
      <vt:lpstr>Building up our own funds </vt:lpstr>
      <vt:lpstr>Building up our own funds </vt:lpstr>
      <vt:lpstr>MEDIA CAMPAIGN</vt:lpstr>
      <vt:lpstr>CITY COUNCIL AND ORANGE COUNTY MEETINGS</vt:lpstr>
      <vt:lpstr>CITY COUNCIL AND ORANGE COUNTY MEETINGS</vt:lpstr>
      <vt:lpstr>Suggestions made at the last forum for the City AND COUNTY Council Meetings </vt:lpstr>
      <vt:lpstr>Suggestions made at the last forum for the City AND COUNTY Council Meetings </vt:lpstr>
      <vt:lpstr>APPAREL FOR SALE</vt:lpstr>
      <vt:lpstr>LET YOUR VOICE BE HEARD COMMUNITY FORUM NEWSLETTER</vt:lpstr>
      <vt:lpstr>LET YOUR VOICE BE HEARD COMMUNITY FORUM NEWSLETTER</vt:lpstr>
      <vt:lpstr>Open floor/ announcements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LET YOUR VOICE BE HEARD COMMUNITY FORUM</dc:title>
  <dc:creator>Mizzleaka99</dc:creator>
  <cp:lastModifiedBy>Miles Mulrain</cp:lastModifiedBy>
  <cp:revision>50</cp:revision>
  <dcterms:created xsi:type="dcterms:W3CDTF">2016-12-29T16:02:06Z</dcterms:created>
  <dcterms:modified xsi:type="dcterms:W3CDTF">2017-03-06T01:26:56Z</dcterms:modified>
</cp:coreProperties>
</file>