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99" r:id="rId8"/>
    <p:sldId id="300" r:id="rId9"/>
    <p:sldId id="301" r:id="rId10"/>
    <p:sldId id="302" r:id="rId11"/>
    <p:sldId id="297" r:id="rId12"/>
    <p:sldId id="303" r:id="rId13"/>
    <p:sldId id="265" r:id="rId14"/>
    <p:sldId id="296" r:id="rId15"/>
    <p:sldId id="262" r:id="rId16"/>
    <p:sldId id="298" r:id="rId17"/>
    <p:sldId id="263" r:id="rId18"/>
    <p:sldId id="267" r:id="rId19"/>
    <p:sldId id="266" r:id="rId20"/>
    <p:sldId id="268" r:id="rId21"/>
    <p:sldId id="270" r:id="rId22"/>
    <p:sldId id="304" r:id="rId23"/>
    <p:sldId id="305" r:id="rId24"/>
    <p:sldId id="306" r:id="rId25"/>
    <p:sldId id="307" r:id="rId26"/>
    <p:sldId id="292" r:id="rId27"/>
    <p:sldId id="269" r:id="rId28"/>
    <p:sldId id="293" r:id="rId29"/>
    <p:sldId id="27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36" autoAdjust="0"/>
    <p:restoredTop sz="94660"/>
  </p:normalViewPr>
  <p:slideViewPr>
    <p:cSldViewPr snapToGrid="0">
      <p:cViewPr varScale="1">
        <p:scale>
          <a:sx n="82" d="100"/>
          <a:sy n="82" d="100"/>
        </p:scale>
        <p:origin x="126"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804809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41121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2581657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1917549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23753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26339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465634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217671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54426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1911078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087612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4136420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1405460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5243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1267200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BD08CA-5F2E-44A8-A225-3C8C2F364FDA}" type="datetimeFigureOut">
              <a:rPr lang="en-US" smtClean="0"/>
              <a:t>4/12/2017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401612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0CBD08CA-5F2E-44A8-A225-3C8C2F364FDA}" type="datetimeFigureOut">
              <a:rPr lang="en-US" smtClean="0"/>
              <a:t>4/12/2017</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2164709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0CBD08CA-5F2E-44A8-A225-3C8C2F364FDA}" type="datetimeFigureOut">
              <a:rPr lang="en-US" smtClean="0"/>
              <a:t>4/12/2017</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26E3873-04E0-4220-A0BD-CCD48299BCCC}" type="slidenum">
              <a:rPr lang="en-US" smtClean="0"/>
              <a:t>‹#›</a:t>
            </a:fld>
            <a:endParaRPr lang="en-US" dirty="0"/>
          </a:p>
        </p:txBody>
      </p:sp>
    </p:spTree>
    <p:extLst>
      <p:ext uri="{BB962C8B-B14F-4D97-AF65-F5344CB8AC3E}">
        <p14:creationId xmlns:p14="http://schemas.microsoft.com/office/powerpoint/2010/main" val="1272360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INFO@BLACKORLANDOUNITED.COM" TargetMode="External"/><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hyperlink" Target="mailto:LEGACYCOLE@GMAIL.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blackorlandounited.com/"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6322" y="3463637"/>
            <a:ext cx="8676222" cy="3200400"/>
          </a:xfrm>
        </p:spPr>
        <p:txBody>
          <a:bodyPr/>
          <a:lstStyle/>
          <a:p>
            <a:r>
              <a:rPr lang="en-US" dirty="0">
                <a:ln w="3175" cmpd="sng">
                  <a:solidFill>
                    <a:schemeClr val="bg1"/>
                  </a:solidFill>
                </a:ln>
                <a:solidFill>
                  <a:srgbClr val="00B050"/>
                </a:solidFill>
              </a:rPr>
              <a:t>LET YOUR VOICE BE HEARD COMMUNITY FORUM</a:t>
            </a:r>
            <a:br>
              <a:rPr lang="en-US" dirty="0"/>
            </a:br>
            <a:endParaRPr lang="en-US" dirty="0"/>
          </a:p>
        </p:txBody>
      </p:sp>
      <p:sp>
        <p:nvSpPr>
          <p:cNvPr id="3" name="Subtitle 2"/>
          <p:cNvSpPr>
            <a:spLocks noGrp="1"/>
          </p:cNvSpPr>
          <p:nvPr>
            <p:ph type="subTitle" idx="1"/>
          </p:nvPr>
        </p:nvSpPr>
        <p:spPr/>
        <p:txBody>
          <a:bodyPr/>
          <a:lstStyle/>
          <a:p>
            <a:r>
              <a:rPr lang="en-US" dirty="0"/>
              <a:t>														</a:t>
            </a:r>
            <a:r>
              <a:rPr lang="en-US" b="1" dirty="0">
                <a:solidFill>
                  <a:schemeClr val="bg1"/>
                </a:solidFill>
              </a:rPr>
              <a:t>03/26/2017</a:t>
            </a:r>
          </a:p>
        </p:txBody>
      </p:sp>
      <p:sp>
        <p:nvSpPr>
          <p:cNvPr id="5" name="Rectangle 4"/>
          <p:cNvSpPr/>
          <p:nvPr/>
        </p:nvSpPr>
        <p:spPr>
          <a:xfrm>
            <a:off x="3041123" y="6017706"/>
            <a:ext cx="6096000" cy="646331"/>
          </a:xfrm>
          <a:prstGeom prst="rect">
            <a:avLst/>
          </a:prstGeom>
        </p:spPr>
        <p:txBody>
          <a:bodyPr>
            <a:spAutoFit/>
          </a:bodyPr>
          <a:lstStyle/>
          <a:p>
            <a:r>
              <a:rPr lang="en-US" dirty="0">
                <a:solidFill>
                  <a:schemeClr val="bg1"/>
                </a:solidFill>
              </a:rPr>
              <a:t>** PLEASE USE SIGN IN SHEET I FYOU WISH TO MAKE AN ANNOUCEMENT **</a:t>
            </a:r>
          </a:p>
        </p:txBody>
      </p:sp>
    </p:spTree>
    <p:extLst>
      <p:ext uri="{BB962C8B-B14F-4D97-AF65-F5344CB8AC3E}">
        <p14:creationId xmlns:p14="http://schemas.microsoft.com/office/powerpoint/2010/main" val="1498683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ysClr val="windowText" lastClr="000000"/>
                </a:solidFill>
              </a:rPr>
              <a:t>COMMUNITY POLICING- PEACE WALK</a:t>
            </a:r>
          </a:p>
        </p:txBody>
      </p:sp>
      <p:sp>
        <p:nvSpPr>
          <p:cNvPr id="3" name="Content Placeholder 2"/>
          <p:cNvSpPr>
            <a:spLocks noGrp="1"/>
          </p:cNvSpPr>
          <p:nvPr>
            <p:ph idx="1"/>
          </p:nvPr>
        </p:nvSpPr>
        <p:spPr>
          <a:xfrm>
            <a:off x="822758" y="2092036"/>
            <a:ext cx="10815060" cy="4475019"/>
          </a:xfrm>
        </p:spPr>
        <p:txBody>
          <a:bodyPr>
            <a:normAutofit fontScale="85000" lnSpcReduction="10000"/>
          </a:bodyPr>
          <a:lstStyle/>
          <a:p>
            <a:r>
              <a:rPr lang="en-US" dirty="0">
                <a:ln>
                  <a:solidFill>
                    <a:schemeClr val="bg1"/>
                  </a:solidFill>
                </a:ln>
                <a:solidFill>
                  <a:schemeClr val="bg1"/>
                </a:solidFill>
              </a:rPr>
              <a:t>WE WILL SERVE AS A PRESENCE IN THE NEIGHBORHOOD BUT WILL NOT BE INTERACTING WITH CRIME OF ANY FORM</a:t>
            </a:r>
          </a:p>
          <a:p>
            <a:r>
              <a:rPr lang="en-US" dirty="0">
                <a:ln>
                  <a:solidFill>
                    <a:schemeClr val="bg1"/>
                  </a:solidFill>
                </a:ln>
                <a:solidFill>
                  <a:schemeClr val="bg1"/>
                </a:solidFill>
              </a:rPr>
              <a:t>WE WILL CONDUCT PEACE WALKS THROUGH NEIGHBORHOODS IN WHICH WE SHOW WE CARE AND ARE AWARE, AND ALSO REACH OUT TO RESIDENTS TO FIND OUT WHAT NEEDS THEY MAY HAVE</a:t>
            </a:r>
          </a:p>
          <a:p>
            <a:pPr lvl="1"/>
            <a:r>
              <a:rPr lang="en-US" dirty="0">
                <a:ln>
                  <a:solidFill>
                    <a:schemeClr val="bg1"/>
                  </a:solidFill>
                </a:ln>
                <a:solidFill>
                  <a:schemeClr val="bg1"/>
                </a:solidFill>
              </a:rPr>
              <a:t>SURVERYS AND HANDOUTS CAN BE IMPLEMNTED ALSO</a:t>
            </a:r>
          </a:p>
          <a:p>
            <a:pPr lvl="1"/>
            <a:r>
              <a:rPr lang="en-US" dirty="0">
                <a:ln>
                  <a:solidFill>
                    <a:schemeClr val="bg1"/>
                  </a:solidFill>
                </a:ln>
                <a:solidFill>
                  <a:schemeClr val="bg1"/>
                </a:solidFill>
              </a:rPr>
              <a:t>THESE WILL BE DONE 6:30PM AT NIGHT, THROUGH ONE NEIGHBORHOOD, ONCE A MONTH</a:t>
            </a:r>
          </a:p>
          <a:p>
            <a:r>
              <a:rPr lang="en-US" dirty="0">
                <a:ln>
                  <a:solidFill>
                    <a:schemeClr val="bg1"/>
                  </a:solidFill>
                </a:ln>
                <a:solidFill>
                  <a:schemeClr val="bg1"/>
                </a:solidFill>
              </a:rPr>
              <a:t>WE CAN BE A VISUAL PRESENCE THAT CAN DETER CRIME AND ALSO LAW ENFORCEMENT ABUSE</a:t>
            </a:r>
          </a:p>
          <a:p>
            <a:r>
              <a:rPr lang="en-US" dirty="0">
                <a:ln>
                  <a:solidFill>
                    <a:schemeClr val="bg1"/>
                  </a:solidFill>
                </a:ln>
                <a:solidFill>
                  <a:schemeClr val="bg1"/>
                </a:solidFill>
              </a:rPr>
              <a:t>TARGET AREAS ARE:</a:t>
            </a:r>
          </a:p>
          <a:p>
            <a:pPr lvl="1"/>
            <a:r>
              <a:rPr lang="en-US" dirty="0">
                <a:ln>
                  <a:solidFill>
                    <a:schemeClr val="bg1"/>
                  </a:solidFill>
                </a:ln>
                <a:solidFill>
                  <a:schemeClr val="bg1"/>
                </a:solidFill>
              </a:rPr>
              <a:t>PINE HILLS, CARVER SHORES, IVEY LANE, MERCY DRIVE, SEMORAN, APOPKA, PARRAMORE, AND ANY SURRONDING AREA</a:t>
            </a:r>
          </a:p>
          <a:p>
            <a:r>
              <a:rPr lang="en-US" dirty="0">
                <a:ln>
                  <a:solidFill>
                    <a:schemeClr val="bg1"/>
                  </a:solidFill>
                </a:ln>
                <a:solidFill>
                  <a:schemeClr val="bg1"/>
                </a:solidFill>
              </a:rPr>
              <a:t>FIRST PEACE WALK IS DATED FOR 04/29/2017 AT 6:30 PM ON PINE HILLS RD AND SILVER STAR RD HEADING DOWN SILVER STAR TOWARDS HIAWASSEE RD </a:t>
            </a:r>
          </a:p>
          <a:p>
            <a:pPr lvl="1"/>
            <a:r>
              <a:rPr lang="en-US" dirty="0">
                <a:ln>
                  <a:solidFill>
                    <a:schemeClr val="bg1"/>
                  </a:solidFill>
                </a:ln>
                <a:solidFill>
                  <a:schemeClr val="bg1"/>
                </a:solidFill>
              </a:rPr>
              <a:t>PLEASE SIGN UP IF YOU’RE INTERESTED</a:t>
            </a:r>
          </a:p>
        </p:txBody>
      </p:sp>
    </p:spTree>
    <p:extLst>
      <p:ext uri="{BB962C8B-B14F-4D97-AF65-F5344CB8AC3E}">
        <p14:creationId xmlns:p14="http://schemas.microsoft.com/office/powerpoint/2010/main" val="189367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Community peace walk</a:t>
            </a:r>
          </a:p>
        </p:txBody>
      </p:sp>
      <p:sp>
        <p:nvSpPr>
          <p:cNvPr id="3" name="Content Placeholder 2"/>
          <p:cNvSpPr>
            <a:spLocks noGrp="1"/>
          </p:cNvSpPr>
          <p:nvPr>
            <p:ph idx="1"/>
          </p:nvPr>
        </p:nvSpPr>
        <p:spPr>
          <a:xfrm>
            <a:off x="1141412" y="2666999"/>
            <a:ext cx="10790757" cy="4063585"/>
          </a:xfrm>
        </p:spPr>
        <p:txBody>
          <a:bodyPr>
            <a:normAutofit/>
          </a:bodyPr>
          <a:lstStyle/>
          <a:p>
            <a:r>
              <a:rPr lang="en-US" sz="1800" b="1" dirty="0">
                <a:solidFill>
                  <a:schemeClr val="bg1"/>
                </a:solidFill>
              </a:rPr>
              <a:t>Our next community peace walk will take place 04/29/2017</a:t>
            </a:r>
          </a:p>
          <a:p>
            <a:r>
              <a:rPr lang="en-US" sz="1800" b="1" dirty="0">
                <a:solidFill>
                  <a:schemeClr val="bg1"/>
                </a:solidFill>
              </a:rPr>
              <a:t>We will meet in same location that we meet for the community outreach walk at 6:30 pm (pine hills &amp; silver star </a:t>
            </a:r>
            <a:r>
              <a:rPr lang="en-US" sz="1800" b="1" dirty="0" err="1">
                <a:solidFill>
                  <a:schemeClr val="bg1"/>
                </a:solidFill>
              </a:rPr>
              <a:t>rd</a:t>
            </a:r>
            <a:r>
              <a:rPr lang="en-US" sz="1800" b="1" dirty="0">
                <a:solidFill>
                  <a:schemeClr val="bg1"/>
                </a:solidFill>
              </a:rPr>
              <a:t> at </a:t>
            </a:r>
            <a:r>
              <a:rPr lang="en-US" sz="1800" b="1" dirty="0" err="1">
                <a:solidFill>
                  <a:schemeClr val="bg1"/>
                </a:solidFill>
              </a:rPr>
              <a:t>winn</a:t>
            </a:r>
            <a:r>
              <a:rPr lang="en-US" sz="1800" b="1" dirty="0">
                <a:solidFill>
                  <a:schemeClr val="bg1"/>
                </a:solidFill>
              </a:rPr>
              <a:t> </a:t>
            </a:r>
            <a:r>
              <a:rPr lang="en-US" sz="1800" b="1" dirty="0" err="1">
                <a:solidFill>
                  <a:schemeClr val="bg1"/>
                </a:solidFill>
              </a:rPr>
              <a:t>dixie</a:t>
            </a:r>
            <a:r>
              <a:rPr lang="en-US" sz="1800" b="1" dirty="0">
                <a:solidFill>
                  <a:schemeClr val="bg1"/>
                </a:solidFill>
              </a:rPr>
              <a:t>)</a:t>
            </a:r>
          </a:p>
          <a:p>
            <a:r>
              <a:rPr lang="en-US" sz="1800" b="1" dirty="0">
                <a:solidFill>
                  <a:schemeClr val="bg1"/>
                </a:solidFill>
              </a:rPr>
              <a:t>This Is  meant to be a form of neighborhood patrol but we do not have to engage any crimes or suspected activities, our presences in the neighborhood are the main goal</a:t>
            </a:r>
          </a:p>
          <a:p>
            <a:r>
              <a:rPr lang="en-US" sz="1800" b="1" dirty="0">
                <a:solidFill>
                  <a:schemeClr val="bg1"/>
                </a:solidFill>
              </a:rPr>
              <a:t>We will have on white shirts (you can have let your voice be heard shirts on or any shirt of your choice) to symbolize peace</a:t>
            </a:r>
          </a:p>
          <a:p>
            <a:r>
              <a:rPr lang="en-US" sz="1800" b="1" dirty="0">
                <a:solidFill>
                  <a:schemeClr val="bg1"/>
                </a:solidFill>
              </a:rPr>
              <a:t>Anyone is welcome to speak and interact with residents and offer aids and assistance (such as the handouts for outreach) but interaction is not required</a:t>
            </a:r>
          </a:p>
          <a:p>
            <a:r>
              <a:rPr lang="en-US" sz="1800" b="1" dirty="0">
                <a:solidFill>
                  <a:schemeClr val="bg1"/>
                </a:solidFill>
              </a:rPr>
              <a:t>It will not be a march, but a simple peace walk through various neighborhoods</a:t>
            </a:r>
          </a:p>
          <a:p>
            <a:r>
              <a:rPr lang="en-US" sz="1800" b="1" dirty="0">
                <a:solidFill>
                  <a:schemeClr val="bg1"/>
                </a:solidFill>
              </a:rPr>
              <a:t>Sign up if interested</a:t>
            </a:r>
          </a:p>
        </p:txBody>
      </p:sp>
    </p:spTree>
    <p:extLst>
      <p:ext uri="{BB962C8B-B14F-4D97-AF65-F5344CB8AC3E}">
        <p14:creationId xmlns:p14="http://schemas.microsoft.com/office/powerpoint/2010/main" val="232382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STOP THE VIOLENCE/ COMMUNITY POLICING	</a:t>
            </a:r>
          </a:p>
        </p:txBody>
      </p:sp>
      <p:sp>
        <p:nvSpPr>
          <p:cNvPr id="3" name="Content Placeholder 2"/>
          <p:cNvSpPr>
            <a:spLocks noGrp="1"/>
          </p:cNvSpPr>
          <p:nvPr>
            <p:ph idx="1"/>
          </p:nvPr>
        </p:nvSpPr>
        <p:spPr/>
        <p:txBody>
          <a:bodyPr/>
          <a:lstStyle/>
          <a:p>
            <a:r>
              <a:rPr lang="en-US" b="1" dirty="0">
                <a:solidFill>
                  <a:schemeClr val="bg1"/>
                </a:solidFill>
              </a:rPr>
              <a:t>SUGGESTIONS ?</a:t>
            </a:r>
          </a:p>
        </p:txBody>
      </p:sp>
    </p:spTree>
    <p:extLst>
      <p:ext uri="{BB962C8B-B14F-4D97-AF65-F5344CB8AC3E}">
        <p14:creationId xmlns:p14="http://schemas.microsoft.com/office/powerpoint/2010/main" val="366104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17000" b="-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ln w="3175" cmpd="sng">
                  <a:solidFill>
                    <a:schemeClr val="bg1"/>
                  </a:solidFill>
                </a:ln>
                <a:solidFill>
                  <a:schemeClr val="bg1"/>
                </a:solidFill>
              </a:rPr>
              <a:t>April outreach events</a:t>
            </a:r>
          </a:p>
        </p:txBody>
      </p:sp>
      <p:sp>
        <p:nvSpPr>
          <p:cNvPr id="6" name="Content Placeholder 5"/>
          <p:cNvSpPr>
            <a:spLocks noGrp="1"/>
          </p:cNvSpPr>
          <p:nvPr>
            <p:ph idx="1"/>
          </p:nvPr>
        </p:nvSpPr>
        <p:spPr/>
        <p:txBody>
          <a:bodyPr/>
          <a:lstStyle/>
          <a:p>
            <a:pPr algn="ctr"/>
            <a:r>
              <a:rPr lang="en-US" dirty="0">
                <a:ln>
                  <a:solidFill>
                    <a:schemeClr val="bg1"/>
                  </a:solidFill>
                </a:ln>
                <a:solidFill>
                  <a:schemeClr val="bg1"/>
                </a:solidFill>
                <a:effectLst/>
              </a:rPr>
              <a:t>Washout Orlando </a:t>
            </a:r>
          </a:p>
          <a:p>
            <a:pPr algn="ctr"/>
            <a:r>
              <a:rPr lang="en-US" dirty="0">
                <a:ln>
                  <a:solidFill>
                    <a:schemeClr val="bg1"/>
                  </a:solidFill>
                </a:ln>
                <a:solidFill>
                  <a:schemeClr val="bg1"/>
                </a:solidFill>
                <a:effectLst/>
              </a:rPr>
              <a:t>Community outreach walk</a:t>
            </a:r>
          </a:p>
          <a:p>
            <a:pPr algn="ctr"/>
            <a:r>
              <a:rPr lang="en-US" dirty="0">
                <a:ln>
                  <a:solidFill>
                    <a:schemeClr val="bg1"/>
                  </a:solidFill>
                </a:ln>
                <a:solidFill>
                  <a:schemeClr val="bg1"/>
                </a:solidFill>
                <a:effectLst/>
              </a:rPr>
              <a:t>Walking school bus</a:t>
            </a:r>
          </a:p>
          <a:p>
            <a:pPr algn="ctr"/>
            <a:r>
              <a:rPr lang="en-US" dirty="0">
                <a:ln>
                  <a:solidFill>
                    <a:schemeClr val="bg1"/>
                  </a:solidFill>
                </a:ln>
                <a:solidFill>
                  <a:schemeClr val="bg1"/>
                </a:solidFill>
                <a:effectLst/>
              </a:rPr>
              <a:t>Setting up the next charitable event and community fun day</a:t>
            </a:r>
          </a:p>
          <a:p>
            <a:pPr algn="ctr"/>
            <a:r>
              <a:rPr lang="en-US" dirty="0">
                <a:ln>
                  <a:solidFill>
                    <a:schemeClr val="bg1"/>
                  </a:solidFill>
                </a:ln>
                <a:solidFill>
                  <a:schemeClr val="bg1"/>
                </a:solidFill>
                <a:effectLst/>
              </a:rPr>
              <a:t>Youth outreach</a:t>
            </a:r>
          </a:p>
        </p:txBody>
      </p:sp>
    </p:spTree>
    <p:extLst>
      <p:ext uri="{BB962C8B-B14F-4D97-AF65-F5344CB8AC3E}">
        <p14:creationId xmlns:p14="http://schemas.microsoft.com/office/powerpoint/2010/main" val="1534792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57150" cmpd="sng">
                  <a:noFill/>
                </a:ln>
                <a:solidFill>
                  <a:schemeClr val="bg1"/>
                </a:solidFill>
              </a:rPr>
              <a:t>Washout </a:t>
            </a:r>
            <a:r>
              <a:rPr lang="en-US" b="1" dirty="0" err="1">
                <a:ln w="57150" cmpd="sng">
                  <a:noFill/>
                </a:ln>
                <a:solidFill>
                  <a:schemeClr val="bg1"/>
                </a:solidFill>
              </a:rPr>
              <a:t>orlando</a:t>
            </a:r>
            <a:endParaRPr lang="en-US" b="1" dirty="0">
              <a:ln w="57150" cmpd="sng">
                <a:noFill/>
              </a:ln>
              <a:solidFill>
                <a:schemeClr val="bg1"/>
              </a:solidFill>
            </a:endParaRPr>
          </a:p>
        </p:txBody>
      </p:sp>
      <p:sp>
        <p:nvSpPr>
          <p:cNvPr id="3" name="Content Placeholder 2"/>
          <p:cNvSpPr>
            <a:spLocks noGrp="1"/>
          </p:cNvSpPr>
          <p:nvPr>
            <p:ph idx="1"/>
          </p:nvPr>
        </p:nvSpPr>
        <p:spPr>
          <a:xfrm>
            <a:off x="1141413" y="2666999"/>
            <a:ext cx="5222662" cy="3124201"/>
          </a:xfrm>
        </p:spPr>
        <p:txBody>
          <a:bodyPr>
            <a:normAutofit fontScale="85000" lnSpcReduction="10000"/>
          </a:bodyPr>
          <a:lstStyle/>
          <a:p>
            <a:r>
              <a:rPr lang="en-US" dirty="0">
                <a:ln>
                  <a:solidFill>
                    <a:schemeClr val="bg1"/>
                  </a:solidFill>
                </a:ln>
                <a:solidFill>
                  <a:schemeClr val="bg1"/>
                </a:solidFill>
              </a:rPr>
              <a:t>Community car wash to help benefit programs such as let your voice be heard </a:t>
            </a:r>
            <a:r>
              <a:rPr lang="en-US" dirty="0" err="1">
                <a:ln>
                  <a:solidFill>
                    <a:schemeClr val="bg1"/>
                  </a:solidFill>
                </a:ln>
                <a:solidFill>
                  <a:schemeClr val="bg1"/>
                </a:solidFill>
              </a:rPr>
              <a:t>inc</a:t>
            </a:r>
            <a:r>
              <a:rPr lang="en-US" dirty="0">
                <a:ln>
                  <a:solidFill>
                    <a:schemeClr val="bg1"/>
                  </a:solidFill>
                </a:ln>
                <a:solidFill>
                  <a:schemeClr val="bg1"/>
                </a:solidFill>
              </a:rPr>
              <a:t>, 1community 1orlando, saving our daughters, Orlando unity global, bridge the gap coalition and more.</a:t>
            </a:r>
          </a:p>
          <a:p>
            <a:r>
              <a:rPr lang="en-US" dirty="0">
                <a:ln>
                  <a:solidFill>
                    <a:schemeClr val="bg1"/>
                  </a:solidFill>
                </a:ln>
                <a:solidFill>
                  <a:schemeClr val="bg1"/>
                </a:solidFill>
              </a:rPr>
              <a:t>Benefits will be equally distributed to groups</a:t>
            </a:r>
          </a:p>
          <a:p>
            <a:r>
              <a:rPr lang="en-US" dirty="0">
                <a:ln>
                  <a:solidFill>
                    <a:schemeClr val="bg1"/>
                  </a:solidFill>
                </a:ln>
                <a:solidFill>
                  <a:schemeClr val="bg1"/>
                </a:solidFill>
              </a:rPr>
              <a:t>First fundraiser event for let your voice be heard</a:t>
            </a:r>
          </a:p>
          <a:p>
            <a:r>
              <a:rPr lang="en-US" dirty="0">
                <a:ln>
                  <a:solidFill>
                    <a:schemeClr val="bg1"/>
                  </a:solidFill>
                </a:ln>
                <a:solidFill>
                  <a:schemeClr val="bg1"/>
                </a:solidFill>
              </a:rPr>
              <a:t>Location may be moved but we can use volunteers for actual day of event</a:t>
            </a:r>
            <a:br>
              <a:rPr lang="en-US" dirty="0">
                <a:ln>
                  <a:solidFill>
                    <a:schemeClr val="bg1"/>
                  </a:solidFill>
                </a:ln>
                <a:solidFill>
                  <a:schemeClr val="bg1"/>
                </a:solidFill>
              </a:rPr>
            </a:br>
            <a:r>
              <a:rPr lang="en-US" dirty="0">
                <a:ln>
                  <a:solidFill>
                    <a:schemeClr val="bg1"/>
                  </a:solidFill>
                </a:ln>
                <a:solidFill>
                  <a:schemeClr val="bg1"/>
                </a:solidFill>
              </a:rPr>
              <a:t>sign up if interested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296" y="2124855"/>
            <a:ext cx="2894894" cy="4343400"/>
          </a:xfrm>
          <a:prstGeom prst="rect">
            <a:avLst/>
          </a:prstGeom>
        </p:spPr>
      </p:pic>
    </p:spTree>
    <p:extLst>
      <p:ext uri="{BB962C8B-B14F-4D97-AF65-F5344CB8AC3E}">
        <p14:creationId xmlns:p14="http://schemas.microsoft.com/office/powerpoint/2010/main" val="456391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5000" b="-6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COMMUNITY OUTREACH- walk</a:t>
            </a:r>
          </a:p>
        </p:txBody>
      </p:sp>
      <p:sp>
        <p:nvSpPr>
          <p:cNvPr id="3" name="Content Placeholder 2"/>
          <p:cNvSpPr>
            <a:spLocks noGrp="1"/>
          </p:cNvSpPr>
          <p:nvPr>
            <p:ph idx="1"/>
          </p:nvPr>
        </p:nvSpPr>
        <p:spPr>
          <a:xfrm>
            <a:off x="753485" y="2244438"/>
            <a:ext cx="11202987" cy="4087090"/>
          </a:xfrm>
        </p:spPr>
        <p:txBody>
          <a:bodyPr>
            <a:normAutofit fontScale="85000" lnSpcReduction="20000"/>
          </a:bodyPr>
          <a:lstStyle/>
          <a:p>
            <a:endParaRPr lang="en-US" dirty="0">
              <a:ln>
                <a:solidFill>
                  <a:schemeClr val="bg1"/>
                </a:solidFill>
              </a:ln>
              <a:solidFill>
                <a:schemeClr val="bg1"/>
              </a:solidFill>
            </a:endParaRPr>
          </a:p>
          <a:p>
            <a:r>
              <a:rPr lang="en-US" dirty="0">
                <a:ln>
                  <a:solidFill>
                    <a:schemeClr val="bg1"/>
                  </a:solidFill>
                </a:ln>
                <a:solidFill>
                  <a:schemeClr val="bg1"/>
                </a:solidFill>
                <a:effectLst/>
              </a:rPr>
              <a:t>Our next community outreach walk is 04/08/2017</a:t>
            </a:r>
          </a:p>
          <a:p>
            <a:r>
              <a:rPr lang="en-US" dirty="0">
                <a:ln>
                  <a:solidFill>
                    <a:schemeClr val="bg1"/>
                  </a:solidFill>
                </a:ln>
                <a:solidFill>
                  <a:schemeClr val="bg1"/>
                </a:solidFill>
                <a:effectLst/>
              </a:rPr>
              <a:t>We will meet at pine hills rd &amp; silver star rd at 12:00pm and walk towards Hiawassee rd area targeting shopping plazas, apartment complexes, and residential homes</a:t>
            </a:r>
          </a:p>
          <a:p>
            <a:pPr lvl="1"/>
            <a:r>
              <a:rPr lang="en-US" dirty="0">
                <a:ln>
                  <a:solidFill>
                    <a:schemeClr val="bg1"/>
                  </a:solidFill>
                </a:ln>
                <a:solidFill>
                  <a:schemeClr val="bg1"/>
                </a:solidFill>
                <a:effectLst/>
              </a:rPr>
              <a:t>The purpose of this is to engage the neighborhood, establish a presence and provide people with great resources for recreational and social services for the family and youth</a:t>
            </a:r>
          </a:p>
          <a:p>
            <a:pPr lvl="1"/>
            <a:r>
              <a:rPr lang="en-US" dirty="0">
                <a:ln>
                  <a:solidFill>
                    <a:schemeClr val="bg1"/>
                  </a:solidFill>
                </a:ln>
                <a:solidFill>
                  <a:schemeClr val="bg1"/>
                </a:solidFill>
              </a:rPr>
              <a:t>We will provide residents with information that can help benefit the home and in the future we will like to conduct surveys and find out what needs can be met with the partners we have</a:t>
            </a:r>
          </a:p>
          <a:p>
            <a:pPr lvl="1"/>
            <a:r>
              <a:rPr lang="en-US" dirty="0">
                <a:ln>
                  <a:solidFill>
                    <a:schemeClr val="bg1"/>
                  </a:solidFill>
                </a:ln>
                <a:solidFill>
                  <a:schemeClr val="bg1"/>
                </a:solidFill>
                <a:effectLst/>
              </a:rPr>
              <a:t>We will also have printed out material for upcoming events which we can promote</a:t>
            </a:r>
          </a:p>
          <a:p>
            <a:r>
              <a:rPr lang="en-US" dirty="0">
                <a:ln>
                  <a:solidFill>
                    <a:schemeClr val="bg1"/>
                  </a:solidFill>
                </a:ln>
                <a:solidFill>
                  <a:schemeClr val="bg1"/>
                </a:solidFill>
                <a:effectLst/>
              </a:rPr>
              <a:t>We have white t shirts available for everyone to wear during these type of events ($5 promotion for white shirts for wholesale price for attendants of the forum, in general shirts are $9.99 and come black and white)</a:t>
            </a:r>
          </a:p>
          <a:p>
            <a:r>
              <a:rPr lang="en-US" dirty="0">
                <a:ln>
                  <a:solidFill>
                    <a:schemeClr val="bg1"/>
                  </a:solidFill>
                </a:ln>
                <a:solidFill>
                  <a:schemeClr val="bg1"/>
                </a:solidFill>
                <a:effectLst/>
              </a:rPr>
              <a:t>In the future we will set community outreach walks for the 2</a:t>
            </a:r>
            <a:r>
              <a:rPr lang="en-US" baseline="30000" dirty="0">
                <a:ln>
                  <a:solidFill>
                    <a:schemeClr val="bg1"/>
                  </a:solidFill>
                </a:ln>
                <a:solidFill>
                  <a:schemeClr val="bg1"/>
                </a:solidFill>
                <a:effectLst/>
              </a:rPr>
              <a:t>nd</a:t>
            </a:r>
            <a:r>
              <a:rPr lang="en-US" dirty="0">
                <a:ln>
                  <a:solidFill>
                    <a:schemeClr val="bg1"/>
                  </a:solidFill>
                </a:ln>
                <a:solidFill>
                  <a:schemeClr val="bg1"/>
                </a:solidFill>
                <a:effectLst/>
              </a:rPr>
              <a:t> Saturday of the month in various locations (such as pine hills, Parramore, carver shores, Ivey lane, mercy dr, etc.) </a:t>
            </a:r>
          </a:p>
          <a:p>
            <a:r>
              <a:rPr lang="en-US" dirty="0">
                <a:ln>
                  <a:solidFill>
                    <a:schemeClr val="bg1"/>
                  </a:solidFill>
                </a:ln>
                <a:solidFill>
                  <a:schemeClr val="bg1"/>
                </a:solidFill>
                <a:effectLst/>
              </a:rPr>
              <a:t>Sign up if interested</a:t>
            </a:r>
          </a:p>
          <a:p>
            <a:pPr marL="914400" lvl="2" indent="0">
              <a:buNone/>
            </a:pPr>
            <a:endParaRPr lang="en-US" dirty="0">
              <a:ln>
                <a:solidFill>
                  <a:schemeClr val="bg1"/>
                </a:solidFill>
              </a:ln>
              <a:solidFill>
                <a:schemeClr val="bg1"/>
              </a:solidFill>
            </a:endParaRPr>
          </a:p>
          <a:p>
            <a:pPr lvl="2"/>
            <a:endParaRPr lang="en-US" dirty="0">
              <a:ln>
                <a:solidFill>
                  <a:schemeClr val="bg1"/>
                </a:solidFill>
              </a:ln>
              <a:solidFill>
                <a:schemeClr val="bg1"/>
              </a:solidFill>
            </a:endParaRPr>
          </a:p>
        </p:txBody>
      </p:sp>
    </p:spTree>
    <p:extLst>
      <p:ext uri="{BB962C8B-B14F-4D97-AF65-F5344CB8AC3E}">
        <p14:creationId xmlns:p14="http://schemas.microsoft.com/office/powerpoint/2010/main" val="2607964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b="1" dirty="0">
                <a:solidFill>
                  <a:schemeClr val="bg1"/>
                </a:solidFill>
              </a:rPr>
              <a:t>WALKING SCHOOL BUS</a:t>
            </a:r>
          </a:p>
        </p:txBody>
      </p:sp>
      <p:sp>
        <p:nvSpPr>
          <p:cNvPr id="9" name="Content Placeholder 8"/>
          <p:cNvSpPr>
            <a:spLocks noGrp="1"/>
          </p:cNvSpPr>
          <p:nvPr>
            <p:ph idx="1"/>
          </p:nvPr>
        </p:nvSpPr>
        <p:spPr/>
        <p:txBody>
          <a:bodyPr>
            <a:normAutofit lnSpcReduction="10000"/>
          </a:bodyPr>
          <a:lstStyle/>
          <a:p>
            <a:r>
              <a:rPr lang="en-US" b="1" dirty="0">
                <a:solidFill>
                  <a:schemeClr val="bg1"/>
                </a:solidFill>
              </a:rPr>
              <a:t>A SUGGESTION MADE BY BROTHER GREGORY MEEKS WAS TO FORM MORE “WALKING SCHOOL BUSES” FOR THE SCHOOLS IN VARIOUS NEIGHBORHOODS</a:t>
            </a:r>
          </a:p>
          <a:p>
            <a:r>
              <a:rPr lang="en-US" b="1" dirty="0">
                <a:solidFill>
                  <a:schemeClr val="bg1"/>
                </a:solidFill>
              </a:rPr>
              <a:t>WE WOULD OBTAIN PARENTAL CONSENT AND ARRANGE IT APPROPRIATELY WITH THE ORANGE COUNTY SCHOOL BOARD</a:t>
            </a:r>
          </a:p>
          <a:p>
            <a:r>
              <a:rPr lang="en-US" b="1" dirty="0">
                <a:solidFill>
                  <a:schemeClr val="bg1"/>
                </a:solidFill>
              </a:rPr>
              <a:t>WE WOULD MEET THE YOUTH AFTER THEY GET OUT OF SCHOOL AND WALK WITH THEM TO CERTAIN NEIGHBORHOODS HELPING THEM GET HOME</a:t>
            </a:r>
          </a:p>
          <a:p>
            <a:r>
              <a:rPr lang="en-US" b="1" dirty="0">
                <a:solidFill>
                  <a:schemeClr val="bg1"/>
                </a:solidFill>
              </a:rPr>
              <a:t>WE WOULD NEED VOLUNTEERS TO ASSIST WITHT THIS PROJECT AND TO KNOW WHAT OUR RANGE WOULD BE IF WE IMPLEMENT IT</a:t>
            </a:r>
          </a:p>
          <a:p>
            <a:r>
              <a:rPr lang="en-US" b="1" dirty="0">
                <a:solidFill>
                  <a:schemeClr val="bg1"/>
                </a:solidFill>
              </a:rPr>
              <a:t>SIGN UP IF INTERESTED </a:t>
            </a:r>
          </a:p>
        </p:txBody>
      </p:sp>
    </p:spTree>
    <p:extLst>
      <p:ext uri="{BB962C8B-B14F-4D97-AF65-F5344CB8AC3E}">
        <p14:creationId xmlns:p14="http://schemas.microsoft.com/office/powerpoint/2010/main" val="2549051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ysClr val="windowText" lastClr="000000"/>
                </a:solidFill>
              </a:rPr>
              <a:t>COMMUNITY OUTREACH- food/CLOTHING drive</a:t>
            </a:r>
          </a:p>
        </p:txBody>
      </p:sp>
      <p:sp>
        <p:nvSpPr>
          <p:cNvPr id="3" name="Content Placeholder 2"/>
          <p:cNvSpPr>
            <a:spLocks noGrp="1"/>
          </p:cNvSpPr>
          <p:nvPr>
            <p:ph idx="1"/>
          </p:nvPr>
        </p:nvSpPr>
        <p:spPr>
          <a:xfrm>
            <a:off x="1141413" y="2514600"/>
            <a:ext cx="9905998" cy="3373581"/>
          </a:xfrm>
        </p:spPr>
        <p:txBody>
          <a:bodyPr>
            <a:normAutofit/>
          </a:bodyPr>
          <a:lstStyle/>
          <a:p>
            <a:r>
              <a:rPr lang="en-US" dirty="0">
                <a:ln>
                  <a:solidFill>
                    <a:schemeClr val="bg1"/>
                  </a:solidFill>
                </a:ln>
                <a:solidFill>
                  <a:sysClr val="windowText" lastClr="000000"/>
                </a:solidFill>
              </a:rPr>
              <a:t>OUR LAST FOOD &amp; CLOTHING DRIVE FOR THE HOMELESS WAS MARCH 18</a:t>
            </a:r>
            <a:r>
              <a:rPr lang="en-US" baseline="30000" dirty="0">
                <a:ln>
                  <a:solidFill>
                    <a:schemeClr val="bg1"/>
                  </a:solidFill>
                </a:ln>
                <a:solidFill>
                  <a:sysClr val="windowText" lastClr="000000"/>
                </a:solidFill>
              </a:rPr>
              <a:t>TH</a:t>
            </a:r>
            <a:r>
              <a:rPr lang="en-US" dirty="0">
                <a:ln>
                  <a:solidFill>
                    <a:schemeClr val="bg1"/>
                  </a:solidFill>
                </a:ln>
                <a:solidFill>
                  <a:sysClr val="windowText" lastClr="000000"/>
                </a:solidFill>
              </a:rPr>
              <a:t>, 2017 WITH SAVING OUR DAUGHERS</a:t>
            </a:r>
          </a:p>
          <a:p>
            <a:pPr lvl="1"/>
            <a:r>
              <a:rPr lang="en-US" dirty="0">
                <a:ln>
                  <a:solidFill>
                    <a:schemeClr val="bg1"/>
                  </a:solidFill>
                </a:ln>
                <a:solidFill>
                  <a:sysClr val="windowText" lastClr="000000"/>
                </a:solidFill>
              </a:rPr>
              <a:t>AT THESE FOOD/CLOTHING DRIVES WE GAVE OUT NEW AND GENTLY USED CLOTHES TO FAMILIES IN NEED AND ALSO HAVE CANNED GOODS AND HOT MEALS PREPARED FOR ANYONE WHO WANTS </a:t>
            </a:r>
          </a:p>
          <a:p>
            <a:r>
              <a:rPr lang="en-US" dirty="0">
                <a:ln>
                  <a:solidFill>
                    <a:schemeClr val="bg1"/>
                  </a:solidFill>
                </a:ln>
                <a:solidFill>
                  <a:sysClr val="windowText" lastClr="000000"/>
                </a:solidFill>
              </a:rPr>
              <a:t>WE HAD A GREAT TURNOUT FROM VOLUNTEERS AND DONATIONS</a:t>
            </a:r>
          </a:p>
          <a:p>
            <a:r>
              <a:rPr lang="en-US" dirty="0">
                <a:ln>
                  <a:solidFill>
                    <a:schemeClr val="bg1"/>
                  </a:solidFill>
                </a:ln>
                <a:solidFill>
                  <a:sysClr val="windowText" lastClr="000000"/>
                </a:solidFill>
              </a:rPr>
              <a:t>WE WILL CONTINUE THESE EVERY 3 MONTHS</a:t>
            </a:r>
          </a:p>
          <a:p>
            <a:r>
              <a:rPr lang="en-US" dirty="0">
                <a:ln>
                  <a:solidFill>
                    <a:schemeClr val="bg1"/>
                  </a:solidFill>
                </a:ln>
                <a:solidFill>
                  <a:sysClr val="windowText" lastClr="000000"/>
                </a:solidFill>
              </a:rPr>
              <a:t>WE WILL HAVE MORE INFORMATION ON OUR NEXT ONE SOON</a:t>
            </a:r>
          </a:p>
        </p:txBody>
      </p:sp>
    </p:spTree>
    <p:extLst>
      <p:ext uri="{BB962C8B-B14F-4D97-AF65-F5344CB8AC3E}">
        <p14:creationId xmlns:p14="http://schemas.microsoft.com/office/powerpoint/2010/main" val="143454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ysClr val="windowText" lastClr="000000"/>
                </a:solidFill>
              </a:rPr>
              <a:t>COMMUNITY OUTREACH-FUN DAYS</a:t>
            </a:r>
          </a:p>
        </p:txBody>
      </p:sp>
      <p:sp>
        <p:nvSpPr>
          <p:cNvPr id="3" name="Content Placeholder 2"/>
          <p:cNvSpPr>
            <a:spLocks noGrp="1"/>
          </p:cNvSpPr>
          <p:nvPr>
            <p:ph idx="1"/>
          </p:nvPr>
        </p:nvSpPr>
        <p:spPr/>
        <p:txBody>
          <a:bodyPr>
            <a:normAutofit fontScale="85000" lnSpcReduction="20000"/>
          </a:bodyPr>
          <a:lstStyle/>
          <a:p>
            <a:r>
              <a:rPr lang="en-US" dirty="0">
                <a:ln>
                  <a:solidFill>
                    <a:schemeClr val="bg1"/>
                  </a:solidFill>
                </a:ln>
                <a:solidFill>
                  <a:schemeClr val="bg1"/>
                </a:solidFill>
              </a:rPr>
              <a:t>WE STILL NEED TO PLAN OUR FIRST OF MANY COMMUNITY FUN DAYS</a:t>
            </a:r>
          </a:p>
          <a:p>
            <a:pPr lvl="1"/>
            <a:r>
              <a:rPr lang="en-US" dirty="0">
                <a:ln>
                  <a:solidFill>
                    <a:schemeClr val="bg1"/>
                  </a:solidFill>
                </a:ln>
                <a:solidFill>
                  <a:schemeClr val="bg1"/>
                </a:solidFill>
              </a:rPr>
              <a:t>WITH VENDORS FOR AFTER-SCHOOL AND MENTORING PROGRAMS, LIFE INSURANCE, NON PROFITS, AND MORE</a:t>
            </a:r>
          </a:p>
          <a:p>
            <a:pPr lvl="1"/>
            <a:r>
              <a:rPr lang="en-US" dirty="0">
                <a:ln>
                  <a:solidFill>
                    <a:schemeClr val="bg1"/>
                  </a:solidFill>
                </a:ln>
                <a:solidFill>
                  <a:schemeClr val="bg1"/>
                </a:solidFill>
              </a:rPr>
              <a:t>BUILDS RAPPORT WITH LOCAL NEIGHBORHOODS AND INTRODUCES US TO AREA</a:t>
            </a:r>
          </a:p>
          <a:p>
            <a:pPr lvl="1"/>
            <a:r>
              <a:rPr lang="en-US" dirty="0">
                <a:ln>
                  <a:solidFill>
                    <a:schemeClr val="bg1"/>
                  </a:solidFill>
                </a:ln>
                <a:solidFill>
                  <a:schemeClr val="bg1"/>
                </a:solidFill>
              </a:rPr>
              <a:t>SHOULD DO ONE IN EACH PREDOMINANTLY AFRICAN AMERICAN COMMUNITY OF ORLANDO, FL</a:t>
            </a:r>
          </a:p>
          <a:p>
            <a:pPr lvl="1"/>
            <a:r>
              <a:rPr lang="en-US" dirty="0">
                <a:ln>
                  <a:solidFill>
                    <a:schemeClr val="bg1"/>
                  </a:solidFill>
                </a:ln>
                <a:solidFill>
                  <a:schemeClr val="bg1"/>
                </a:solidFill>
              </a:rPr>
              <a:t>CAN INVOLVE TALENT SHOWS WHERE YOUTHS SPEAK ABOUT STOPPING THE VIOLENCE AND POWER OF UNITY (WE’VE DONE ONE EARLIER THIS YEAR AT BARNETT PARK)</a:t>
            </a:r>
          </a:p>
          <a:p>
            <a:r>
              <a:rPr lang="en-US" dirty="0">
                <a:ln>
                  <a:solidFill>
                    <a:schemeClr val="bg1"/>
                  </a:solidFill>
                </a:ln>
                <a:solidFill>
                  <a:schemeClr val="bg1"/>
                </a:solidFill>
              </a:rPr>
              <a:t>FIRST SUGGESTED DATE FOR 2017 IS MEMORIAL DAY WEEKEND , SATURDAY 05/27/2017</a:t>
            </a:r>
          </a:p>
          <a:p>
            <a:pPr lvl="1"/>
            <a:r>
              <a:rPr lang="en-US" dirty="0">
                <a:ln>
                  <a:solidFill>
                    <a:schemeClr val="bg1"/>
                  </a:solidFill>
                </a:ln>
                <a:solidFill>
                  <a:schemeClr val="bg1"/>
                </a:solidFill>
              </a:rPr>
              <a:t>MEMORIAL DAY WAS STARTED BY FORMER SLAVES ON 05/01/1965, AT THE SAME TIME THAT WE ARE HAVING FUN AND CELEBRATING WE ARE TEACHING OUR ROOTS</a:t>
            </a:r>
          </a:p>
          <a:p>
            <a:r>
              <a:rPr lang="en-US" dirty="0">
                <a:ln>
                  <a:solidFill>
                    <a:schemeClr val="bg1"/>
                  </a:solidFill>
                </a:ln>
                <a:solidFill>
                  <a:schemeClr val="bg1"/>
                </a:solidFill>
              </a:rPr>
              <a:t>PLEASE SIGN UP IF YOU’RE INTERESTED IN HELPING COORDINATE THIS EVENT</a:t>
            </a:r>
          </a:p>
          <a:p>
            <a:pPr lvl="1"/>
            <a:endParaRPr lang="en-US" dirty="0">
              <a:ln>
                <a:solidFill>
                  <a:schemeClr val="bg1"/>
                </a:solidFill>
              </a:ln>
              <a:solidFill>
                <a:schemeClr val="bg1"/>
              </a:solidFill>
            </a:endParaRPr>
          </a:p>
        </p:txBody>
      </p:sp>
    </p:spTree>
    <p:extLst>
      <p:ext uri="{BB962C8B-B14F-4D97-AF65-F5344CB8AC3E}">
        <p14:creationId xmlns:p14="http://schemas.microsoft.com/office/powerpoint/2010/main" val="349434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YOUTH OUTREACH</a:t>
            </a:r>
          </a:p>
        </p:txBody>
      </p:sp>
      <p:sp>
        <p:nvSpPr>
          <p:cNvPr id="3" name="Content Placeholder 2"/>
          <p:cNvSpPr>
            <a:spLocks noGrp="1"/>
          </p:cNvSpPr>
          <p:nvPr>
            <p:ph idx="1"/>
          </p:nvPr>
        </p:nvSpPr>
        <p:spPr/>
        <p:txBody>
          <a:bodyPr>
            <a:normAutofit fontScale="85000" lnSpcReduction="20000"/>
          </a:bodyPr>
          <a:lstStyle/>
          <a:p>
            <a:r>
              <a:rPr lang="en-US" dirty="0">
                <a:ln>
                  <a:solidFill>
                    <a:schemeClr val="bg1"/>
                  </a:solidFill>
                </a:ln>
                <a:solidFill>
                  <a:schemeClr val="bg1"/>
                </a:solidFill>
              </a:rPr>
              <a:t>Each week we go out after school and greet the youth with chips and drinks and snacks and also provide them with information on how to get into various programs that offer community service opportunities that can be used for any purpose and even employment opportunities</a:t>
            </a:r>
          </a:p>
          <a:p>
            <a:pPr lvl="1"/>
            <a:r>
              <a:rPr lang="en-US" dirty="0">
                <a:ln>
                  <a:solidFill>
                    <a:schemeClr val="bg1"/>
                  </a:solidFill>
                </a:ln>
                <a:solidFill>
                  <a:schemeClr val="bg1"/>
                </a:solidFill>
              </a:rPr>
              <a:t>Since we have started we have got a great response for the youth and many have signed up for the opportunities we’ve presented to them</a:t>
            </a:r>
          </a:p>
          <a:p>
            <a:r>
              <a:rPr lang="en-US" dirty="0">
                <a:ln>
                  <a:solidFill>
                    <a:schemeClr val="bg1"/>
                  </a:solidFill>
                </a:ln>
                <a:solidFill>
                  <a:schemeClr val="bg1"/>
                </a:solidFill>
              </a:rPr>
              <a:t>WE HAVE SET DAYS OF THE WEEK WE DO OUTREACH AND WE CAN USE VOLUNTEERS AND DONATIONS ON A CONSISTENT BASIS</a:t>
            </a:r>
          </a:p>
          <a:p>
            <a:pPr lvl="1"/>
            <a:r>
              <a:rPr lang="en-US" dirty="0">
                <a:ln>
                  <a:solidFill>
                    <a:schemeClr val="bg1"/>
                  </a:solidFill>
                </a:ln>
                <a:solidFill>
                  <a:schemeClr val="bg1"/>
                </a:solidFill>
              </a:rPr>
              <a:t>WE ARE WORKING ON SECURING SOME CORPORATE SPONSORS FOR OUR EVENTS, WE ARE PENDING TAX EXEMPT STATUS</a:t>
            </a:r>
          </a:p>
          <a:p>
            <a:pPr lvl="1"/>
            <a:r>
              <a:rPr lang="en-US" dirty="0">
                <a:ln>
                  <a:solidFill>
                    <a:schemeClr val="bg1"/>
                  </a:solidFill>
                </a:ln>
                <a:solidFill>
                  <a:schemeClr val="bg1"/>
                </a:solidFill>
              </a:rPr>
              <a:t>IF YOU WISH TO MAKE A CASH Donation YOU CAN GO TO https://www.gofundme.com/let-your-voice-be-heard-comm-forum</a:t>
            </a:r>
          </a:p>
          <a:p>
            <a:pPr lvl="1"/>
            <a:r>
              <a:rPr lang="en-US" dirty="0">
                <a:ln>
                  <a:solidFill>
                    <a:schemeClr val="bg1"/>
                  </a:solidFill>
                </a:ln>
                <a:solidFill>
                  <a:schemeClr val="bg1"/>
                </a:solidFill>
              </a:rPr>
              <a:t>PLEASE SIGN UP IF YOU’RE INTERESTED</a:t>
            </a:r>
          </a:p>
        </p:txBody>
      </p:sp>
    </p:spTree>
    <p:extLst>
      <p:ext uri="{BB962C8B-B14F-4D97-AF65-F5344CB8AC3E}">
        <p14:creationId xmlns:p14="http://schemas.microsoft.com/office/powerpoint/2010/main" val="191945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LET YOUR VOICE BE HEARD COMMUNITY FORUM</a:t>
            </a:r>
          </a:p>
        </p:txBody>
      </p:sp>
      <p:sp>
        <p:nvSpPr>
          <p:cNvPr id="3" name="Content Placeholder 2"/>
          <p:cNvSpPr>
            <a:spLocks noGrp="1"/>
          </p:cNvSpPr>
          <p:nvPr>
            <p:ph idx="1"/>
          </p:nvPr>
        </p:nvSpPr>
        <p:spPr>
          <a:xfrm>
            <a:off x="458791" y="2147227"/>
            <a:ext cx="10243847" cy="3823855"/>
          </a:xfrm>
        </p:spPr>
        <p:txBody>
          <a:bodyPr/>
          <a:lstStyle/>
          <a:p>
            <a:pPr lvl="0" algn="ctr"/>
            <a:r>
              <a:rPr lang="en-US" dirty="0">
                <a:ln>
                  <a:solidFill>
                    <a:schemeClr val="bg1"/>
                  </a:solidFill>
                </a:ln>
                <a:solidFill>
                  <a:schemeClr val="bg1"/>
                </a:solidFill>
              </a:rPr>
              <a:t>ONE OF THE MAIN GOALS OF OUR COMMUNITY FORUM IS TO BUILD CONNECTIONS WITHIN THE CITY</a:t>
            </a:r>
          </a:p>
          <a:p>
            <a:pPr lvl="0" algn="ctr"/>
            <a:r>
              <a:rPr lang="en-US" dirty="0">
                <a:ln>
                  <a:solidFill>
                    <a:schemeClr val="bg1"/>
                  </a:solidFill>
                </a:ln>
                <a:solidFill>
                  <a:schemeClr val="bg1"/>
                </a:solidFill>
              </a:rPr>
              <a:t>PLEASE INTRODUCE YOURSELVES</a:t>
            </a:r>
          </a:p>
          <a:p>
            <a:pPr lvl="0" algn="ctr"/>
            <a:r>
              <a:rPr lang="en-US" dirty="0">
                <a:ln>
                  <a:solidFill>
                    <a:schemeClr val="bg1"/>
                  </a:solidFill>
                </a:ln>
                <a:solidFill>
                  <a:schemeClr val="bg1"/>
                </a:solidFill>
              </a:rPr>
              <a:t>THERE IS A SIGN IN SHEET AT THE FRONT OF THE ROOM IF YOU WISH TO SPEAK</a:t>
            </a:r>
          </a:p>
          <a:p>
            <a:pPr lvl="0" algn="ctr"/>
            <a:r>
              <a:rPr lang="en-US" dirty="0">
                <a:ln>
                  <a:solidFill>
                    <a:schemeClr val="bg1"/>
                  </a:solidFill>
                </a:ln>
                <a:solidFill>
                  <a:schemeClr val="bg1"/>
                </a:solidFill>
              </a:rPr>
              <a:t>We will hold all announcements and topics until the end of our presentation so that the whole presentation is completed and everyone can speak at the end</a:t>
            </a:r>
          </a:p>
          <a:p>
            <a:pPr lvl="0" algn="ctr"/>
            <a:r>
              <a:rPr lang="en-US" dirty="0">
                <a:ln>
                  <a:solidFill>
                    <a:schemeClr val="bg1"/>
                  </a:solidFill>
                </a:ln>
                <a:solidFill>
                  <a:schemeClr val="bg1"/>
                </a:solidFill>
              </a:rPr>
              <a:t>Please sign up if you have an announcement</a:t>
            </a:r>
          </a:p>
        </p:txBody>
      </p:sp>
    </p:spTree>
    <p:extLst>
      <p:ext uri="{BB962C8B-B14F-4D97-AF65-F5344CB8AC3E}">
        <p14:creationId xmlns:p14="http://schemas.microsoft.com/office/powerpoint/2010/main" val="3337277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YOUTH OUTREACH</a:t>
            </a:r>
          </a:p>
        </p:txBody>
      </p:sp>
      <p:sp>
        <p:nvSpPr>
          <p:cNvPr id="3" name="Content Placeholder 2"/>
          <p:cNvSpPr>
            <a:spLocks noGrp="1"/>
          </p:cNvSpPr>
          <p:nvPr>
            <p:ph idx="1"/>
          </p:nvPr>
        </p:nvSpPr>
        <p:spPr/>
        <p:txBody>
          <a:bodyPr>
            <a:normAutofit fontScale="77500" lnSpcReduction="20000"/>
          </a:bodyPr>
          <a:lstStyle/>
          <a:p>
            <a:r>
              <a:rPr lang="en-US" dirty="0">
                <a:ln>
                  <a:solidFill>
                    <a:schemeClr val="bg1"/>
                  </a:solidFill>
                </a:ln>
                <a:solidFill>
                  <a:schemeClr val="bg1"/>
                </a:solidFill>
              </a:rPr>
              <a:t>WE GO OUT ON WEDNESDAYS TO JONES HIGH SCHOOL AT 1:00PM</a:t>
            </a:r>
          </a:p>
          <a:p>
            <a:pPr lvl="1"/>
            <a:r>
              <a:rPr lang="en-US" dirty="0">
                <a:ln>
                  <a:solidFill>
                    <a:schemeClr val="bg1"/>
                  </a:solidFill>
                </a:ln>
                <a:solidFill>
                  <a:schemeClr val="bg1"/>
                </a:solidFill>
              </a:rPr>
              <a:t>MEET AT RIO GRANDE AND GORE ST </a:t>
            </a:r>
          </a:p>
          <a:p>
            <a:r>
              <a:rPr lang="en-US" dirty="0">
                <a:ln>
                  <a:solidFill>
                    <a:schemeClr val="bg1"/>
                  </a:solidFill>
                </a:ln>
                <a:solidFill>
                  <a:schemeClr val="bg1"/>
                </a:solidFill>
              </a:rPr>
              <a:t>WE WILL GO OUT ON THURSDAYS  TO EVANS HIGH SCHOOL AT 2:00PM</a:t>
            </a:r>
          </a:p>
          <a:p>
            <a:pPr lvl="1"/>
            <a:r>
              <a:rPr lang="en-US" dirty="0">
                <a:ln>
                  <a:solidFill>
                    <a:schemeClr val="bg1"/>
                  </a:solidFill>
                </a:ln>
                <a:solidFill>
                  <a:schemeClr val="bg1"/>
                </a:solidFill>
              </a:rPr>
              <a:t>NEW MEETING LOCATION COMING</a:t>
            </a:r>
          </a:p>
          <a:p>
            <a:r>
              <a:rPr lang="en-US" dirty="0">
                <a:ln>
                  <a:solidFill>
                    <a:schemeClr val="bg1"/>
                  </a:solidFill>
                </a:ln>
                <a:solidFill>
                  <a:schemeClr val="bg1"/>
                </a:solidFill>
              </a:rPr>
              <a:t>WE GO ON FRIDAYS TO ROBINSWOOD MIDDLE SCHOOL AT 3:30PM</a:t>
            </a:r>
          </a:p>
          <a:p>
            <a:pPr lvl="1"/>
            <a:r>
              <a:rPr lang="en-US" dirty="0">
                <a:ln>
                  <a:solidFill>
                    <a:schemeClr val="bg1"/>
                  </a:solidFill>
                </a:ln>
                <a:solidFill>
                  <a:schemeClr val="bg1"/>
                </a:solidFill>
              </a:rPr>
              <a:t>MEET AT TRACK SIDE ON BALBOA ST CLOSE TO SCHOOL</a:t>
            </a:r>
          </a:p>
          <a:p>
            <a:pPr lvl="1"/>
            <a:r>
              <a:rPr lang="en-US" dirty="0">
                <a:ln>
                  <a:solidFill>
                    <a:schemeClr val="bg1"/>
                  </a:solidFill>
                </a:ln>
                <a:solidFill>
                  <a:schemeClr val="bg1"/>
                </a:solidFill>
              </a:rPr>
              <a:t>IN FUTURE WE ARE ESTABLISHING A YOUTH OUTREACH AT MEADOWBROOK MIDDLE SCHOOL STARTING IN MARCH</a:t>
            </a:r>
          </a:p>
          <a:p>
            <a:r>
              <a:rPr lang="en-US" dirty="0">
                <a:ln>
                  <a:solidFill>
                    <a:schemeClr val="bg1"/>
                  </a:solidFill>
                </a:ln>
                <a:solidFill>
                  <a:schemeClr val="bg1"/>
                </a:solidFill>
              </a:rPr>
              <a:t>WE ALSO SPEAK WITH THE YOUTH ABOUT THE IMPORTANCE OF STAYING IN SCHOOL AND NEGATIVE INFLUENCES</a:t>
            </a:r>
          </a:p>
          <a:p>
            <a:r>
              <a:rPr lang="en-US" dirty="0">
                <a:ln>
                  <a:solidFill>
                    <a:schemeClr val="bg1"/>
                  </a:solidFill>
                </a:ln>
                <a:solidFill>
                  <a:schemeClr val="bg1"/>
                </a:solidFill>
              </a:rPr>
              <a:t>WE CAN USE DONATIONS OF CHIPS AND DRINKS AND SNACKS</a:t>
            </a:r>
          </a:p>
        </p:txBody>
      </p:sp>
    </p:spTree>
    <p:extLst>
      <p:ext uri="{BB962C8B-B14F-4D97-AF65-F5344CB8AC3E}">
        <p14:creationId xmlns:p14="http://schemas.microsoft.com/office/powerpoint/2010/main" val="3051262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ysClr val="windowText" lastClr="000000"/>
                </a:solidFill>
              </a:rPr>
              <a:t>YOUTH OUTREACH</a:t>
            </a:r>
          </a:p>
        </p:txBody>
      </p:sp>
      <p:sp>
        <p:nvSpPr>
          <p:cNvPr id="3" name="Content Placeholder 2"/>
          <p:cNvSpPr>
            <a:spLocks noGrp="1"/>
          </p:cNvSpPr>
          <p:nvPr>
            <p:ph idx="1"/>
          </p:nvPr>
        </p:nvSpPr>
        <p:spPr/>
        <p:txBody>
          <a:bodyPr>
            <a:normAutofit fontScale="85000" lnSpcReduction="10000"/>
          </a:bodyPr>
          <a:lstStyle/>
          <a:p>
            <a:r>
              <a:rPr lang="en-US" dirty="0">
                <a:ln>
                  <a:solidFill>
                    <a:schemeClr val="bg1"/>
                  </a:solidFill>
                </a:ln>
                <a:solidFill>
                  <a:schemeClr val="bg1"/>
                </a:solidFill>
              </a:rPr>
              <a:t>WE WILL ALSO HAVE OUTREACH ON SATURDAYS ONCE A MONTH</a:t>
            </a:r>
          </a:p>
          <a:p>
            <a:pPr lvl="1"/>
            <a:r>
              <a:rPr lang="en-US" dirty="0">
                <a:ln>
                  <a:solidFill>
                    <a:schemeClr val="bg1"/>
                  </a:solidFill>
                </a:ln>
                <a:solidFill>
                  <a:schemeClr val="bg1"/>
                </a:solidFill>
              </a:rPr>
              <a:t>PICKUP FLAG FOOTBALL, BASKETBALL, KICKBALL GAMES, ETC.</a:t>
            </a:r>
          </a:p>
          <a:p>
            <a:pPr lvl="1"/>
            <a:r>
              <a:rPr lang="en-US" dirty="0">
                <a:ln>
                  <a:solidFill>
                    <a:schemeClr val="bg1"/>
                  </a:solidFill>
                </a:ln>
                <a:solidFill>
                  <a:schemeClr val="bg1"/>
                </a:solidFill>
              </a:rPr>
              <a:t>INTERACTION WITH KIDS AND BUILD RAPPORT</a:t>
            </a:r>
          </a:p>
          <a:p>
            <a:pPr lvl="1"/>
            <a:r>
              <a:rPr lang="en-US" dirty="0">
                <a:ln>
                  <a:solidFill>
                    <a:schemeClr val="bg1"/>
                  </a:solidFill>
                </a:ln>
                <a:solidFill>
                  <a:schemeClr val="bg1"/>
                </a:solidFill>
              </a:rPr>
              <a:t>WE WILL ALSO HAVE YOUTH WORKSHOPS AND RECREATIONAL EVENTS ON UPCOMING WEEKEND (FIRST ONE DATED FOR MARCH 18</a:t>
            </a:r>
            <a:r>
              <a:rPr lang="en-US" baseline="30000" dirty="0">
                <a:ln>
                  <a:solidFill>
                    <a:schemeClr val="bg1"/>
                  </a:solidFill>
                </a:ln>
                <a:solidFill>
                  <a:schemeClr val="bg1"/>
                </a:solidFill>
              </a:rPr>
              <a:t>TH</a:t>
            </a:r>
            <a:r>
              <a:rPr lang="en-US" dirty="0">
                <a:ln>
                  <a:solidFill>
                    <a:schemeClr val="bg1"/>
                  </a:solidFill>
                </a:ln>
                <a:solidFill>
                  <a:schemeClr val="bg1"/>
                </a:solidFill>
              </a:rPr>
              <a:t> TENTATIVELY)</a:t>
            </a:r>
          </a:p>
          <a:p>
            <a:r>
              <a:rPr lang="en-US" dirty="0">
                <a:ln>
                  <a:solidFill>
                    <a:schemeClr val="bg1"/>
                  </a:solidFill>
                </a:ln>
                <a:solidFill>
                  <a:schemeClr val="bg1"/>
                </a:solidFill>
              </a:rPr>
              <a:t>WE CAN PROVIDE SNACKS AND DRINKS FOR REFRESHMENT</a:t>
            </a:r>
          </a:p>
          <a:p>
            <a:pPr lvl="1"/>
            <a:r>
              <a:rPr lang="en-US" dirty="0">
                <a:ln>
                  <a:solidFill>
                    <a:schemeClr val="bg1"/>
                  </a:solidFill>
                </a:ln>
                <a:solidFill>
                  <a:schemeClr val="bg1"/>
                </a:solidFill>
              </a:rPr>
              <a:t>WE ARE ALSO DOING A WORKSHOP FOR YOUNG MEN SOON THAT WILL FEATURE SPIRITUAL AND MENTAL GUIDANCE AND A TOUGH APPROACH FROM A MAN’S PERSPECTIV</a:t>
            </a:r>
          </a:p>
          <a:p>
            <a:pPr lvl="1"/>
            <a:r>
              <a:rPr lang="en-US" dirty="0">
                <a:ln>
                  <a:solidFill>
                    <a:schemeClr val="bg1"/>
                  </a:solidFill>
                </a:ln>
                <a:solidFill>
                  <a:schemeClr val="bg1"/>
                </a:solidFill>
              </a:rPr>
              <a:t>IN THE FUTURE WE WILL ALSO HAVE EDUCATIONAL WORKSHOPS FOR HOW TO BUILD RESUMES, DRESS PROFESSIONALLY, RESPECT PARENTS, AND JOB FAIRS.</a:t>
            </a:r>
          </a:p>
        </p:txBody>
      </p:sp>
    </p:spTree>
    <p:extLst>
      <p:ext uri="{BB962C8B-B14F-4D97-AF65-F5344CB8AC3E}">
        <p14:creationId xmlns:p14="http://schemas.microsoft.com/office/powerpoint/2010/main" val="1752213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RALLY 2 TALLY</a:t>
            </a:r>
          </a:p>
        </p:txBody>
      </p:sp>
      <p:sp>
        <p:nvSpPr>
          <p:cNvPr id="3" name="Content Placeholder 2"/>
          <p:cNvSpPr>
            <a:spLocks noGrp="1"/>
          </p:cNvSpPr>
          <p:nvPr>
            <p:ph idx="1"/>
          </p:nvPr>
        </p:nvSpPr>
        <p:spPr/>
        <p:txBody>
          <a:bodyPr>
            <a:normAutofit fontScale="92500" lnSpcReduction="20000"/>
          </a:bodyPr>
          <a:lstStyle/>
          <a:p>
            <a:pPr algn="ctr"/>
            <a:r>
              <a:rPr lang="en-US" b="1" dirty="0">
                <a:solidFill>
                  <a:schemeClr val="bg1"/>
                </a:solidFill>
                <a:effectLst/>
              </a:rPr>
              <a:t>Join us as we embark on a Freedom Ride for Justice to the Capital of Florida, Tallahassee, to support State Attorney Aramis Ayala and denounce Governor Scott's actions to have State Attorney recused from the Markeith Loyd case.</a:t>
            </a:r>
          </a:p>
          <a:p>
            <a:pPr algn="ctr"/>
            <a:r>
              <a:rPr lang="en-US" b="1" dirty="0">
                <a:solidFill>
                  <a:schemeClr val="bg1"/>
                </a:solidFill>
                <a:effectLst/>
              </a:rPr>
              <a:t> We will have 2 charter buses exclusively for the Orlando and Orange County area and are calling all hands-on deck from community organizers to concerned citizens, we need EVERYONE! </a:t>
            </a:r>
          </a:p>
          <a:p>
            <a:pPr algn="ctr"/>
            <a:r>
              <a:rPr lang="en-US" b="1" dirty="0">
                <a:solidFill>
                  <a:schemeClr val="bg1"/>
                </a:solidFill>
                <a:effectLst/>
              </a:rPr>
              <a:t>We will travel to Tallahassee and address the actions that have taken place and rally with the State Attorney Aramis Ayala.</a:t>
            </a:r>
          </a:p>
          <a:p>
            <a:pPr algn="ctr"/>
            <a:r>
              <a:rPr lang="en-US" b="1" dirty="0">
                <a:solidFill>
                  <a:schemeClr val="bg1"/>
                </a:solidFill>
                <a:effectLst/>
              </a:rPr>
              <a:t> We voted for, and elected State Attorney Aramis Ayala for a reason, let's show the community has her back.</a:t>
            </a:r>
          </a:p>
          <a:p>
            <a:pPr algn="ctr"/>
            <a:endParaRPr lang="en-US" b="1" dirty="0">
              <a:solidFill>
                <a:schemeClr val="bg1"/>
              </a:solidFill>
            </a:endParaRPr>
          </a:p>
        </p:txBody>
      </p:sp>
    </p:spTree>
    <p:extLst>
      <p:ext uri="{BB962C8B-B14F-4D97-AF65-F5344CB8AC3E}">
        <p14:creationId xmlns:p14="http://schemas.microsoft.com/office/powerpoint/2010/main" val="3733642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RALLY 2 TALLY	</a:t>
            </a:r>
          </a:p>
        </p:txBody>
      </p:sp>
      <p:sp>
        <p:nvSpPr>
          <p:cNvPr id="3" name="Content Placeholder 2"/>
          <p:cNvSpPr>
            <a:spLocks noGrp="1"/>
          </p:cNvSpPr>
          <p:nvPr>
            <p:ph idx="1"/>
          </p:nvPr>
        </p:nvSpPr>
        <p:spPr/>
        <p:txBody>
          <a:bodyPr>
            <a:normAutofit fontScale="77500" lnSpcReduction="20000"/>
          </a:bodyPr>
          <a:lstStyle/>
          <a:p>
            <a:r>
              <a:rPr lang="en-US" b="1" dirty="0">
                <a:solidFill>
                  <a:schemeClr val="bg1"/>
                </a:solidFill>
              </a:rPr>
              <a:t>DETAILS:</a:t>
            </a:r>
          </a:p>
          <a:p>
            <a:pPr lvl="1"/>
            <a:r>
              <a:rPr lang="en-US" b="1" dirty="0">
                <a:solidFill>
                  <a:schemeClr val="bg1"/>
                </a:solidFill>
              </a:rPr>
              <a:t>WE WILL BE WITH GROUPS FROM ORLANDO, SANFORD, TAMPA, ST. PETERSBURG, JACKSONVILLE AND TALLHASSEE</a:t>
            </a:r>
          </a:p>
          <a:p>
            <a:pPr lvl="1"/>
            <a:r>
              <a:rPr lang="en-US" b="1" dirty="0">
                <a:solidFill>
                  <a:schemeClr val="bg1"/>
                </a:solidFill>
              </a:rPr>
              <a:t>FREE RIDES PROVIDED</a:t>
            </a:r>
          </a:p>
          <a:p>
            <a:pPr lvl="1"/>
            <a:r>
              <a:rPr lang="en-US" b="1" dirty="0">
                <a:solidFill>
                  <a:schemeClr val="bg1"/>
                </a:solidFill>
              </a:rPr>
              <a:t>FREE FOOD WILL BE PROVIDED</a:t>
            </a:r>
          </a:p>
          <a:p>
            <a:pPr lvl="1"/>
            <a:r>
              <a:rPr lang="en-US" b="1" dirty="0">
                <a:solidFill>
                  <a:schemeClr val="bg1"/>
                </a:solidFill>
              </a:rPr>
              <a:t>DRESS COMFORTABLE (LET YOUR VOICE BE HEARD APPAREL IS AVAILABLE)</a:t>
            </a:r>
          </a:p>
          <a:p>
            <a:pPr lvl="1"/>
            <a:r>
              <a:rPr lang="en-US" b="1" dirty="0">
                <a:solidFill>
                  <a:schemeClr val="bg1"/>
                </a:solidFill>
              </a:rPr>
              <a:t>MEET AT WALMART NEIGHBORHOOD MARKET (1101 S GOLDWYN AVE ORLANDO, FL ) AT 6:00 AM. THE BUS WILL BE LEAVING BY 6:30AM TO TRAVEL TO TALLAHASSEE IN TIME FOR ALL THE EVENTS TAKING PLACE</a:t>
            </a:r>
          </a:p>
          <a:p>
            <a:pPr lvl="1"/>
            <a:r>
              <a:rPr lang="en-US" b="1" dirty="0">
                <a:solidFill>
                  <a:schemeClr val="bg1"/>
                </a:solidFill>
              </a:rPr>
              <a:t>PLEASE CONTACT MILES MULRAIN JR. AT </a:t>
            </a:r>
            <a:r>
              <a:rPr lang="en-US" b="1" dirty="0">
                <a:solidFill>
                  <a:schemeClr val="bg1"/>
                </a:solidFill>
                <a:hlinkClick r:id="rId3"/>
              </a:rPr>
              <a:t>INFO@BLACKORLANDOUNITED.COM</a:t>
            </a:r>
            <a:r>
              <a:rPr lang="en-US" b="1" dirty="0">
                <a:solidFill>
                  <a:schemeClr val="bg1"/>
                </a:solidFill>
              </a:rPr>
              <a:t> OR T.J. LEGACY COLE AT </a:t>
            </a:r>
            <a:r>
              <a:rPr lang="en-US" b="1" dirty="0">
                <a:solidFill>
                  <a:schemeClr val="bg1"/>
                </a:solidFill>
                <a:hlinkClick r:id="rId4"/>
              </a:rPr>
              <a:t>LEGACYCOLE@GMAIL.COM</a:t>
            </a:r>
            <a:endParaRPr lang="en-US" b="1" dirty="0">
              <a:solidFill>
                <a:schemeClr val="bg1"/>
              </a:solidFill>
            </a:endParaRPr>
          </a:p>
          <a:p>
            <a:pPr lvl="1"/>
            <a:r>
              <a:rPr lang="en-US" b="1" dirty="0">
                <a:solidFill>
                  <a:schemeClr val="bg1"/>
                </a:solidFill>
              </a:rPr>
              <a:t>MUST RSVP, SIGN UP SHEET</a:t>
            </a:r>
          </a:p>
        </p:txBody>
      </p:sp>
    </p:spTree>
    <p:extLst>
      <p:ext uri="{BB962C8B-B14F-4D97-AF65-F5344CB8AC3E}">
        <p14:creationId xmlns:p14="http://schemas.microsoft.com/office/powerpoint/2010/main" val="2654713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08000" b="-10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CRIME SURVIVOR SERIES</a:t>
            </a:r>
          </a:p>
        </p:txBody>
      </p:sp>
      <p:sp>
        <p:nvSpPr>
          <p:cNvPr id="3" name="Content Placeholder 2"/>
          <p:cNvSpPr>
            <a:spLocks noGrp="1"/>
          </p:cNvSpPr>
          <p:nvPr>
            <p:ph idx="1"/>
          </p:nvPr>
        </p:nvSpPr>
        <p:spPr/>
        <p:txBody>
          <a:bodyPr>
            <a:normAutofit fontScale="92500" lnSpcReduction="20000"/>
          </a:bodyPr>
          <a:lstStyle/>
          <a:p>
            <a:r>
              <a:rPr lang="en-US" b="1" dirty="0">
                <a:solidFill>
                  <a:schemeClr val="bg1"/>
                </a:solidFill>
              </a:rPr>
              <a:t>WE HAVE PARTNERED UP WITH ALLIANCE FOR SAFETY &amp; JUSTICE WHICH IS BASED IN CALIFORNIA, ATLANTA, MICHIGAN AND OHIO.</a:t>
            </a:r>
          </a:p>
          <a:p>
            <a:r>
              <a:rPr lang="en-US" b="1" dirty="0">
                <a:solidFill>
                  <a:schemeClr val="bg1"/>
                </a:solidFill>
              </a:rPr>
              <a:t>WE WILL BE BEGINNING A FLORIDA/ORLANDO CHAPTER</a:t>
            </a:r>
          </a:p>
          <a:p>
            <a:r>
              <a:rPr lang="en-US" b="1" dirty="0">
                <a:solidFill>
                  <a:schemeClr val="bg1"/>
                </a:solidFill>
              </a:rPr>
              <a:t>FIRST TRAINING WILL BE APRIL 29</a:t>
            </a:r>
            <a:r>
              <a:rPr lang="en-US" b="1" baseline="30000" dirty="0">
                <a:solidFill>
                  <a:schemeClr val="bg1"/>
                </a:solidFill>
              </a:rPr>
              <a:t>TH</a:t>
            </a:r>
            <a:r>
              <a:rPr lang="en-US" b="1" dirty="0">
                <a:solidFill>
                  <a:schemeClr val="bg1"/>
                </a:solidFill>
              </a:rPr>
              <a:t>, 2017</a:t>
            </a:r>
          </a:p>
          <a:p>
            <a:r>
              <a:rPr lang="en-US" b="1" dirty="0">
                <a:solidFill>
                  <a:schemeClr val="bg1"/>
                </a:solidFill>
              </a:rPr>
              <a:t>MILES MULRAIN JR. WILL BE THE COORDINATOR OF THIS EVENT</a:t>
            </a:r>
          </a:p>
          <a:p>
            <a:r>
              <a:rPr lang="en-US" b="1" dirty="0">
                <a:solidFill>
                  <a:schemeClr val="bg1"/>
                </a:solidFill>
              </a:rPr>
              <a:t>WE ARE LOOKING FOR PEOPLE WHO HAVE BEEN THROUGH VARIOUS SITUATIONS SUCH AS A CRIME OR A WRONG-DOING BY AN ACT OF VIOLENCE (LOSING A LOVED ONE, PTSD, ETC.) AND WANTS TO HELP COMBAT THE FIGHT ON VIOLENCE BY HELPING DRIVE NEW LEIGSLATION, SPEAKING IN PUBLIC, ATTENDING CONFERENCES AND SHARING THEIR STORY, ETC.</a:t>
            </a:r>
          </a:p>
        </p:txBody>
      </p:sp>
    </p:spTree>
    <p:extLst>
      <p:ext uri="{BB962C8B-B14F-4D97-AF65-F5344CB8AC3E}">
        <p14:creationId xmlns:p14="http://schemas.microsoft.com/office/powerpoint/2010/main" val="320953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CRIME SURVIVOR SERIES</a:t>
            </a:r>
          </a:p>
        </p:txBody>
      </p:sp>
      <p:sp>
        <p:nvSpPr>
          <p:cNvPr id="3" name="Content Placeholder 2"/>
          <p:cNvSpPr>
            <a:spLocks noGrp="1"/>
          </p:cNvSpPr>
          <p:nvPr>
            <p:ph idx="1"/>
          </p:nvPr>
        </p:nvSpPr>
        <p:spPr/>
        <p:txBody>
          <a:bodyPr>
            <a:normAutofit fontScale="92500" lnSpcReduction="20000"/>
          </a:bodyPr>
          <a:lstStyle/>
          <a:p>
            <a:r>
              <a:rPr lang="en-US" b="1" dirty="0">
                <a:solidFill>
                  <a:schemeClr val="bg1"/>
                </a:solidFill>
              </a:rPr>
              <a:t>THE FIRST TRAINING WILL CONSIST OF 10-15 PEOPLE WHO FEEL THEY CAN ASSUME A LEADERSHIP POSITION</a:t>
            </a:r>
          </a:p>
          <a:p>
            <a:r>
              <a:rPr lang="en-US" b="1" dirty="0">
                <a:solidFill>
                  <a:schemeClr val="bg1"/>
                </a:solidFill>
              </a:rPr>
              <a:t>IN THE FUTURE WE WILL OPEN UP A “TRAUMA CENTER” IN WHICH WE WILL DO OUTREACH, MENTAL HEALTH COUNSELING, SOCIAL SERVICES AND MORE</a:t>
            </a:r>
          </a:p>
          <a:p>
            <a:r>
              <a:rPr lang="en-US" b="1" dirty="0">
                <a:solidFill>
                  <a:schemeClr val="bg1"/>
                </a:solidFill>
              </a:rPr>
              <a:t>THE 1</a:t>
            </a:r>
            <a:r>
              <a:rPr lang="en-US" b="1" baseline="30000" dirty="0">
                <a:solidFill>
                  <a:schemeClr val="bg1"/>
                </a:solidFill>
              </a:rPr>
              <a:t>ST</a:t>
            </a:r>
            <a:r>
              <a:rPr lang="en-US" b="1" dirty="0">
                <a:solidFill>
                  <a:schemeClr val="bg1"/>
                </a:solidFill>
              </a:rPr>
              <a:t> TRAINING WILL BE APPROX. 6 HOURS LONG ON APRIL 29</a:t>
            </a:r>
            <a:r>
              <a:rPr lang="en-US" b="1" baseline="30000" dirty="0">
                <a:solidFill>
                  <a:schemeClr val="bg1"/>
                </a:solidFill>
              </a:rPr>
              <a:t>TH</a:t>
            </a:r>
            <a:r>
              <a:rPr lang="en-US" b="1" dirty="0">
                <a:solidFill>
                  <a:schemeClr val="bg1"/>
                </a:solidFill>
              </a:rPr>
              <a:t>, 2017</a:t>
            </a:r>
          </a:p>
          <a:p>
            <a:r>
              <a:rPr lang="en-US" b="1" dirty="0">
                <a:solidFill>
                  <a:schemeClr val="bg1"/>
                </a:solidFill>
              </a:rPr>
              <a:t>THIS WILL NOT BE PROMOTED PUBLICLY THROUGH A FLYER SINCE IT IS A VERY SERIOUS AND INTIMATE MATTER</a:t>
            </a:r>
          </a:p>
          <a:p>
            <a:r>
              <a:rPr lang="en-US" b="1" dirty="0">
                <a:solidFill>
                  <a:schemeClr val="bg1"/>
                </a:solidFill>
              </a:rPr>
              <a:t>MILES MULRAIN JR. WILL SET UP THE LOCATION ONCE THERE ARE ENOUGH REGISTRANTS</a:t>
            </a:r>
          </a:p>
          <a:p>
            <a:r>
              <a:rPr lang="en-US" b="1" dirty="0">
                <a:solidFill>
                  <a:schemeClr val="bg1"/>
                </a:solidFill>
              </a:rPr>
              <a:t>IF YOU ARE INTERESTED AND WANT TO ATTEND THE TRAINING PLEASE SIGN UP</a:t>
            </a:r>
          </a:p>
        </p:txBody>
      </p:sp>
    </p:spTree>
    <p:extLst>
      <p:ext uri="{BB962C8B-B14F-4D97-AF65-F5344CB8AC3E}">
        <p14:creationId xmlns:p14="http://schemas.microsoft.com/office/powerpoint/2010/main" val="1194011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PLANNING FUTURE WORKSHOPS	</a:t>
            </a:r>
          </a:p>
        </p:txBody>
      </p:sp>
      <p:sp>
        <p:nvSpPr>
          <p:cNvPr id="3" name="Content Placeholder 2"/>
          <p:cNvSpPr>
            <a:spLocks noGrp="1"/>
          </p:cNvSpPr>
          <p:nvPr>
            <p:ph idx="1"/>
          </p:nvPr>
        </p:nvSpPr>
        <p:spPr/>
        <p:txBody>
          <a:bodyPr>
            <a:normAutofit fontScale="85000" lnSpcReduction="20000"/>
          </a:bodyPr>
          <a:lstStyle/>
          <a:p>
            <a:r>
              <a:rPr lang="en-US" dirty="0">
                <a:ln>
                  <a:solidFill>
                    <a:schemeClr val="bg1"/>
                  </a:solidFill>
                </a:ln>
                <a:solidFill>
                  <a:schemeClr val="bg1"/>
                </a:solidFill>
              </a:rPr>
              <a:t>WE HAVE HOSTED AND CO-HOSTED LEGAL RIGHTS, GRANT-WRITING, MENTAL HEALTH AND OTHER VARIOUS WORKSHOPS IN THE PAST</a:t>
            </a:r>
          </a:p>
          <a:p>
            <a:r>
              <a:rPr lang="en-US" dirty="0">
                <a:ln>
                  <a:solidFill>
                    <a:schemeClr val="bg1"/>
                  </a:solidFill>
                </a:ln>
                <a:solidFill>
                  <a:schemeClr val="bg1"/>
                </a:solidFill>
              </a:rPr>
              <a:t>IN THE FUTURE WE PLAN TO WORK ON WORKSHOPS FOR AREAS AND SUBJECTS SUCH AS CREDIT REPAIR, FIRST TIME HOME BUYER’S PROGRAM, FINANCIAL INVESTMENT, ANCESTRY RESEARCH, SPIRITUAL, AND MANY MORE DIFFERENT VERSIONS OF WORKSHOPS</a:t>
            </a:r>
          </a:p>
          <a:p>
            <a:r>
              <a:rPr lang="en-US" dirty="0">
                <a:ln>
                  <a:solidFill>
                    <a:schemeClr val="bg1"/>
                  </a:solidFill>
                </a:ln>
                <a:solidFill>
                  <a:schemeClr val="bg1"/>
                </a:solidFill>
              </a:rPr>
              <a:t>WE WILL WORK WITH PROFESSIONALS WHO ARE REFERRED TO US, AFTER WE HAVE RESEARCHED AND ESTABLISHED THAT EACH PROFESSIONAL IS BEST SUITED TO FACILIATE THESE WORKSHOPS</a:t>
            </a:r>
          </a:p>
          <a:p>
            <a:r>
              <a:rPr lang="en-US" dirty="0">
                <a:ln>
                  <a:solidFill>
                    <a:schemeClr val="bg1"/>
                  </a:solidFill>
                </a:ln>
                <a:solidFill>
                  <a:schemeClr val="bg1"/>
                </a:solidFill>
              </a:rPr>
              <a:t>WE ALSO HAVE A YOUTH SERIES OF WORKSHOPS THAT WILL FOCUS ON AREAS SUCH AS ANTI-BULLYING, SELF ESTEEM, PEER PRESSURE, SOCIAL MEDIA, AND MORE.</a:t>
            </a:r>
          </a:p>
          <a:p>
            <a:r>
              <a:rPr lang="en-US" dirty="0">
                <a:ln>
                  <a:solidFill>
                    <a:schemeClr val="bg1"/>
                  </a:solidFill>
                </a:ln>
                <a:solidFill>
                  <a:schemeClr val="bg1"/>
                </a:solidFill>
              </a:rPr>
              <a:t>WORKSHOPS WILL TAKE PLACE ON THE LAST FRIDAY OF EACH MONTH FOR ADULTS AND ON THE LAST SATURDAY OF EACH MONTH FOR THE YOUTH</a:t>
            </a:r>
          </a:p>
        </p:txBody>
      </p:sp>
    </p:spTree>
    <p:extLst>
      <p:ext uri="{BB962C8B-B14F-4D97-AF65-F5344CB8AC3E}">
        <p14:creationId xmlns:p14="http://schemas.microsoft.com/office/powerpoint/2010/main" val="511775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YOUTH WORKSHOPS</a:t>
            </a:r>
          </a:p>
        </p:txBody>
      </p:sp>
      <p:sp>
        <p:nvSpPr>
          <p:cNvPr id="3" name="Content Placeholder 2"/>
          <p:cNvSpPr>
            <a:spLocks noGrp="1"/>
          </p:cNvSpPr>
          <p:nvPr>
            <p:ph idx="1"/>
          </p:nvPr>
        </p:nvSpPr>
        <p:spPr/>
        <p:txBody>
          <a:bodyPr>
            <a:normAutofit fontScale="92500" lnSpcReduction="20000"/>
          </a:bodyPr>
          <a:lstStyle/>
          <a:p>
            <a:r>
              <a:rPr lang="en-US" dirty="0">
                <a:ln>
                  <a:solidFill>
                    <a:schemeClr val="bg1"/>
                  </a:solidFill>
                </a:ln>
                <a:solidFill>
                  <a:schemeClr val="bg1"/>
                </a:solidFill>
              </a:rPr>
              <a:t>OUR MAIN GOAL IS TO REACH THE YOUTH AND GET THE MESSAGE OF PEACE AND PROSPERITY TO THEM</a:t>
            </a:r>
          </a:p>
          <a:p>
            <a:r>
              <a:rPr lang="en-US" dirty="0">
                <a:ln>
                  <a:solidFill>
                    <a:schemeClr val="bg1"/>
                  </a:solidFill>
                </a:ln>
                <a:solidFill>
                  <a:schemeClr val="bg1"/>
                </a:solidFill>
              </a:rPr>
              <a:t>WE ARE ALSO STARTING A DAYTIME WORKSHOP SERIES THAT WILL START IN MAY ON THE LAST SATURDAY</a:t>
            </a:r>
          </a:p>
          <a:p>
            <a:pPr lvl="1"/>
            <a:r>
              <a:rPr lang="en-US" dirty="0">
                <a:ln>
                  <a:solidFill>
                    <a:schemeClr val="bg1"/>
                  </a:solidFill>
                </a:ln>
                <a:solidFill>
                  <a:schemeClr val="bg1"/>
                </a:solidFill>
              </a:rPr>
              <a:t>WE WILL BE GOING TO SCHOOLS DURING THE DAY AND SETTING UP THEMED WORKSHOPS SUCH AS KNOW YOUR RIGHTS, START A BUSINESS, SMART SAVING, ETC. </a:t>
            </a:r>
          </a:p>
          <a:p>
            <a:pPr lvl="1"/>
            <a:r>
              <a:rPr lang="en-US" dirty="0">
                <a:ln>
                  <a:solidFill>
                    <a:schemeClr val="bg1"/>
                  </a:solidFill>
                </a:ln>
                <a:solidFill>
                  <a:schemeClr val="bg1"/>
                </a:solidFill>
              </a:rPr>
              <a:t>PLEASE SIGN UP IF YOU’RE INTERESTED</a:t>
            </a:r>
          </a:p>
          <a:p>
            <a:r>
              <a:rPr lang="en-US" dirty="0">
                <a:ln>
                  <a:solidFill>
                    <a:schemeClr val="bg1"/>
                  </a:solidFill>
                </a:ln>
                <a:solidFill>
                  <a:schemeClr val="bg1"/>
                </a:solidFill>
              </a:rPr>
              <a:t>WE WILL ALSO HAVE A YOUTH WORKSHOP SERIES STARTING ON THE WEEKENDS, TAKING PLACE ONCE A MONTH IN WHICH WE’LL OCCUPY A YOUTH CENTER AND HAVE THEMED WORKSHOPS AND ACTIVITIES FOR THE YOUTH ALSO, STARTING IN APRIL 2017</a:t>
            </a:r>
          </a:p>
        </p:txBody>
      </p:sp>
    </p:spTree>
    <p:extLst>
      <p:ext uri="{BB962C8B-B14F-4D97-AF65-F5344CB8AC3E}">
        <p14:creationId xmlns:p14="http://schemas.microsoft.com/office/powerpoint/2010/main" val="3766310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pPr algn="ctr"/>
            <a:r>
              <a:rPr lang="en-US" dirty="0">
                <a:ln w="3175" cmpd="sng">
                  <a:solidFill>
                    <a:schemeClr val="bg1"/>
                  </a:solidFill>
                </a:ln>
                <a:solidFill>
                  <a:schemeClr val="bg1"/>
                </a:solidFill>
              </a:rPr>
              <a:t>PLANNING FUTURE WORKSHOPS	</a:t>
            </a:r>
          </a:p>
        </p:txBody>
      </p:sp>
      <p:sp>
        <p:nvSpPr>
          <p:cNvPr id="3" name="Content Placeholder 2"/>
          <p:cNvSpPr>
            <a:spLocks noGrp="1"/>
          </p:cNvSpPr>
          <p:nvPr>
            <p:ph idx="1"/>
          </p:nvPr>
        </p:nvSpPr>
        <p:spPr/>
        <p:txBody>
          <a:bodyPr/>
          <a:lstStyle/>
          <a:p>
            <a:r>
              <a:rPr lang="en-US" dirty="0">
                <a:ln>
                  <a:solidFill>
                    <a:schemeClr val="bg1"/>
                  </a:solidFill>
                </a:ln>
                <a:solidFill>
                  <a:schemeClr val="bg1"/>
                </a:solidFill>
              </a:rPr>
              <a:t>WE WILL WORK ON EACH WORKSHOP IN A GROUP WHEN WORKSHOP DATES ARE APPROACHING </a:t>
            </a:r>
          </a:p>
          <a:p>
            <a:r>
              <a:rPr lang="en-US" dirty="0">
                <a:ln>
                  <a:solidFill>
                    <a:schemeClr val="bg1"/>
                  </a:solidFill>
                </a:ln>
                <a:solidFill>
                  <a:schemeClr val="bg1"/>
                </a:solidFill>
              </a:rPr>
              <a:t>WORKSHOPS WILL BE A MONTH APART, BUT THE FIRST WORKSHOP WILL TAKE PLACE IN APRIL SO WE CAN ADEQUATELY PLAN IT TOGETHER</a:t>
            </a:r>
          </a:p>
          <a:p>
            <a:r>
              <a:rPr lang="en-US" dirty="0">
                <a:ln>
                  <a:solidFill>
                    <a:schemeClr val="bg1"/>
                  </a:solidFill>
                </a:ln>
                <a:solidFill>
                  <a:schemeClr val="bg1"/>
                </a:solidFill>
              </a:rPr>
              <a:t>WE HOPE TO PROMOTE EACH EVENT THROUGH SOCIAL MEDIA, PHYSICAL PRINT AND WORD OF MOUTH</a:t>
            </a:r>
          </a:p>
          <a:p>
            <a:r>
              <a:rPr lang="en-US" dirty="0">
                <a:ln>
                  <a:solidFill>
                    <a:schemeClr val="bg1"/>
                  </a:solidFill>
                </a:ln>
                <a:solidFill>
                  <a:schemeClr val="bg1"/>
                </a:solidFill>
              </a:rPr>
              <a:t>PLEASE SIGN UP IF YOU’RE INTERESTED</a:t>
            </a:r>
          </a:p>
        </p:txBody>
      </p:sp>
    </p:spTree>
    <p:extLst>
      <p:ext uri="{BB962C8B-B14F-4D97-AF65-F5344CB8AC3E}">
        <p14:creationId xmlns:p14="http://schemas.microsoft.com/office/powerpoint/2010/main" val="1304037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LET YOUR VOICE BE HEARD COMMUNITY FORUM NEWSLETTER</a:t>
            </a:r>
          </a:p>
        </p:txBody>
      </p:sp>
      <p:sp>
        <p:nvSpPr>
          <p:cNvPr id="5" name="Content Placeholder 4"/>
          <p:cNvSpPr>
            <a:spLocks noGrp="1"/>
          </p:cNvSpPr>
          <p:nvPr>
            <p:ph idx="1"/>
          </p:nvPr>
        </p:nvSpPr>
        <p:spPr/>
        <p:txBody>
          <a:bodyPr/>
          <a:lstStyle/>
          <a:p>
            <a:r>
              <a:rPr lang="en-US" dirty="0">
                <a:ln>
                  <a:solidFill>
                    <a:schemeClr val="bg1"/>
                  </a:solidFill>
                </a:ln>
                <a:solidFill>
                  <a:schemeClr val="bg1"/>
                </a:solidFill>
              </a:rPr>
              <a:t>WE WILL ACCEPT CONTRIBUTIONS TO THE NEWSLETTER</a:t>
            </a:r>
          </a:p>
          <a:p>
            <a:r>
              <a:rPr lang="en-US" dirty="0">
                <a:ln>
                  <a:solidFill>
                    <a:schemeClr val="bg1"/>
                  </a:solidFill>
                </a:ln>
                <a:solidFill>
                  <a:schemeClr val="bg1"/>
                </a:solidFill>
              </a:rPr>
              <a:t>WE ALSO WANT TO ADVERTISE 3 MENTORING/YOUTH PROGRAMS PER MONTH AND 3 COMMUNITY EVENTS</a:t>
            </a:r>
          </a:p>
          <a:p>
            <a:r>
              <a:rPr lang="en-US" dirty="0">
                <a:ln>
                  <a:solidFill>
                    <a:schemeClr val="bg1"/>
                  </a:solidFill>
                </a:ln>
                <a:solidFill>
                  <a:schemeClr val="bg1"/>
                </a:solidFill>
              </a:rPr>
              <a:t>WE WILL DISTRIBUTE PHYSICALLY, BUT WE CAN ALSO DISTRIBUTE ELECTRONICALLY</a:t>
            </a:r>
          </a:p>
          <a:p>
            <a:r>
              <a:rPr lang="en-US" dirty="0">
                <a:ln>
                  <a:solidFill>
                    <a:schemeClr val="bg1"/>
                  </a:solidFill>
                </a:ln>
                <a:solidFill>
                  <a:schemeClr val="bg1"/>
                </a:solidFill>
              </a:rPr>
              <a:t>PLEASE SEND ANY SUGGESTIONS TO INFO@BLACKORLANDOUNITED.COM</a:t>
            </a:r>
          </a:p>
        </p:txBody>
      </p:sp>
    </p:spTree>
    <p:extLst>
      <p:ext uri="{BB962C8B-B14F-4D97-AF65-F5344CB8AC3E}">
        <p14:creationId xmlns:p14="http://schemas.microsoft.com/office/powerpoint/2010/main" val="2943948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3175" cmpd="sng">
                  <a:solidFill>
                    <a:schemeClr val="bg1"/>
                  </a:solidFill>
                </a:ln>
                <a:solidFill>
                  <a:schemeClr val="bg1"/>
                </a:solidFill>
              </a:rPr>
              <a:t>A Couple Notes About the “Let Your Voice Be Heard Community Forum”</a:t>
            </a:r>
            <a:br>
              <a:rPr lang="en-US" dirty="0">
                <a:ln w="3175" cmpd="sng">
                  <a:solidFill>
                    <a:schemeClr val="bg1"/>
                  </a:solidFill>
                </a:ln>
                <a:solidFill>
                  <a:schemeClr val="bg1"/>
                </a:solidFill>
              </a:rPr>
            </a:br>
            <a:endParaRPr lang="en-US" dirty="0">
              <a:ln w="3175" cmpd="sng">
                <a:solidFill>
                  <a:schemeClr val="bg1"/>
                </a:solidFill>
              </a:ln>
              <a:solidFill>
                <a:schemeClr val="bg1"/>
              </a:solidFill>
            </a:endParaRPr>
          </a:p>
        </p:txBody>
      </p:sp>
      <p:sp>
        <p:nvSpPr>
          <p:cNvPr id="3" name="Content Placeholder 2"/>
          <p:cNvSpPr>
            <a:spLocks noGrp="1"/>
          </p:cNvSpPr>
          <p:nvPr>
            <p:ph idx="1"/>
          </p:nvPr>
        </p:nvSpPr>
        <p:spPr>
          <a:xfrm>
            <a:off x="1141413" y="2040835"/>
            <a:ext cx="9905998" cy="3750365"/>
          </a:xfrm>
        </p:spPr>
        <p:txBody>
          <a:bodyPr>
            <a:noAutofit/>
          </a:bodyPr>
          <a:lstStyle/>
          <a:p>
            <a:pPr lvl="0"/>
            <a:endParaRPr lang="en-US" dirty="0">
              <a:ln>
                <a:solidFill>
                  <a:schemeClr val="bg1"/>
                </a:solidFill>
              </a:ln>
              <a:solidFill>
                <a:schemeClr val="bg1"/>
              </a:solidFill>
            </a:endParaRPr>
          </a:p>
          <a:p>
            <a:pPr lvl="0"/>
            <a:r>
              <a:rPr lang="en-US" dirty="0">
                <a:ln>
                  <a:solidFill>
                    <a:schemeClr val="bg1"/>
                  </a:solidFill>
                </a:ln>
                <a:solidFill>
                  <a:schemeClr val="bg1"/>
                </a:solidFill>
              </a:rPr>
              <a:t>The community forums are monthly meetings </a:t>
            </a:r>
          </a:p>
          <a:p>
            <a:pPr lvl="0"/>
            <a:r>
              <a:rPr lang="en-US" dirty="0">
                <a:ln>
                  <a:solidFill>
                    <a:schemeClr val="bg1"/>
                  </a:solidFill>
                </a:ln>
                <a:solidFill>
                  <a:schemeClr val="bg1"/>
                </a:solidFill>
              </a:rPr>
              <a:t>Locations may vary to highlight new black owned businesses in various areas</a:t>
            </a:r>
          </a:p>
          <a:p>
            <a:pPr lvl="0"/>
            <a:r>
              <a:rPr lang="en-US" dirty="0">
                <a:ln>
                  <a:solidFill>
                    <a:schemeClr val="bg1"/>
                  </a:solidFill>
                </a:ln>
                <a:solidFill>
                  <a:schemeClr val="bg1"/>
                </a:solidFill>
              </a:rPr>
              <a:t>We are not exclusive to one area of focus and will expand into various communities in Central Florida</a:t>
            </a:r>
          </a:p>
          <a:p>
            <a:pPr lvl="0"/>
            <a:r>
              <a:rPr lang="en-US" dirty="0">
                <a:ln>
                  <a:solidFill>
                    <a:schemeClr val="bg1"/>
                  </a:solidFill>
                </a:ln>
                <a:solidFill>
                  <a:schemeClr val="bg1"/>
                </a:solidFill>
              </a:rPr>
              <a:t>We will plan our events at forums but most of the work will take place outside of the forums</a:t>
            </a:r>
          </a:p>
          <a:p>
            <a:pPr lvl="0"/>
            <a:r>
              <a:rPr lang="en-US" dirty="0">
                <a:ln>
                  <a:solidFill>
                    <a:schemeClr val="bg1"/>
                  </a:solidFill>
                </a:ln>
                <a:solidFill>
                  <a:schemeClr val="bg1"/>
                </a:solidFill>
              </a:rPr>
              <a:t>Our website is now live at www.blackorlandounited.com</a:t>
            </a:r>
          </a:p>
          <a:p>
            <a:endParaRPr lang="en-US" dirty="0">
              <a:ln>
                <a:solidFill>
                  <a:schemeClr val="bg1"/>
                </a:solidFill>
              </a:ln>
              <a:solidFill>
                <a:schemeClr val="bg1"/>
              </a:solidFill>
            </a:endParaRPr>
          </a:p>
          <a:p>
            <a:endParaRPr lang="en-US" dirty="0">
              <a:ln>
                <a:solidFill>
                  <a:schemeClr val="bg1"/>
                </a:solidFill>
              </a:ln>
              <a:solidFill>
                <a:schemeClr val="bg1"/>
              </a:solidFill>
            </a:endParaRPr>
          </a:p>
        </p:txBody>
      </p:sp>
    </p:spTree>
    <p:extLst>
      <p:ext uri="{BB962C8B-B14F-4D97-AF65-F5344CB8AC3E}">
        <p14:creationId xmlns:p14="http://schemas.microsoft.com/office/powerpoint/2010/main" val="255052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3175" cmpd="sng">
                  <a:solidFill>
                    <a:schemeClr val="bg1"/>
                  </a:solidFill>
                </a:ln>
                <a:solidFill>
                  <a:schemeClr val="bg1"/>
                </a:solidFill>
              </a:rPr>
              <a:t>A Couple Notes About the “Let Your Voice Be Heard Community Forum”</a:t>
            </a:r>
            <a:br>
              <a:rPr lang="en-US" dirty="0">
                <a:ln w="3175" cmpd="sng">
                  <a:solidFill>
                    <a:schemeClr val="bg1"/>
                  </a:solidFill>
                </a:ln>
                <a:solidFill>
                  <a:schemeClr val="bg1"/>
                </a:solidFill>
              </a:rPr>
            </a:br>
            <a:endParaRPr lang="en-US" dirty="0">
              <a:ln w="3175" cmpd="sng">
                <a:solidFill>
                  <a:schemeClr val="bg1"/>
                </a:solidFill>
              </a:ln>
              <a:solidFill>
                <a:schemeClr val="bg1"/>
              </a:solidFill>
            </a:endParaRPr>
          </a:p>
        </p:txBody>
      </p:sp>
      <p:sp>
        <p:nvSpPr>
          <p:cNvPr id="3" name="Content Placeholder 2"/>
          <p:cNvSpPr>
            <a:spLocks noGrp="1"/>
          </p:cNvSpPr>
          <p:nvPr>
            <p:ph idx="1"/>
          </p:nvPr>
        </p:nvSpPr>
        <p:spPr/>
        <p:txBody>
          <a:bodyPr>
            <a:normAutofit fontScale="77500" lnSpcReduction="20000"/>
          </a:bodyPr>
          <a:lstStyle/>
          <a:p>
            <a:pPr lvl="0"/>
            <a:endParaRPr lang="en-US" dirty="0">
              <a:ln>
                <a:solidFill>
                  <a:schemeClr val="bg1"/>
                </a:solidFill>
              </a:ln>
              <a:solidFill>
                <a:schemeClr val="bg1"/>
              </a:solidFill>
            </a:endParaRPr>
          </a:p>
          <a:p>
            <a:pPr lvl="0"/>
            <a:r>
              <a:rPr lang="en-US" dirty="0">
                <a:ln>
                  <a:solidFill>
                    <a:schemeClr val="bg1"/>
                  </a:solidFill>
                </a:ln>
                <a:solidFill>
                  <a:schemeClr val="bg1"/>
                </a:solidFill>
              </a:rPr>
              <a:t>The “recap” email will be sent out Wednesdays following the forum, before 11:59 pm.</a:t>
            </a:r>
          </a:p>
          <a:p>
            <a:pPr lvl="0"/>
            <a:r>
              <a:rPr lang="en-US" dirty="0">
                <a:ln>
                  <a:solidFill>
                    <a:schemeClr val="bg1"/>
                  </a:solidFill>
                </a:ln>
                <a:solidFill>
                  <a:schemeClr val="bg1"/>
                </a:solidFill>
              </a:rPr>
              <a:t>We will limit talk time of each person that is not a speaker to 2 minutes max per reply. We want everyone to get a chance to talk.</a:t>
            </a:r>
          </a:p>
          <a:p>
            <a:pPr lvl="0"/>
            <a:r>
              <a:rPr lang="en-US" dirty="0">
                <a:ln>
                  <a:solidFill>
                    <a:schemeClr val="bg1"/>
                  </a:solidFill>
                </a:ln>
                <a:solidFill>
                  <a:schemeClr val="bg1"/>
                </a:solidFill>
              </a:rPr>
              <a:t>If you have any ideas or things that you want to expound upon greatly, please email us the subject beforehand so we can accommodate you best.</a:t>
            </a:r>
          </a:p>
          <a:p>
            <a:r>
              <a:rPr lang="en-US" dirty="0">
                <a:ln>
                  <a:solidFill>
                    <a:schemeClr val="bg1"/>
                  </a:solidFill>
                </a:ln>
                <a:solidFill>
                  <a:schemeClr val="bg1"/>
                </a:solidFill>
              </a:rPr>
              <a:t>We have started a GoFundMe “let your voice be heard comm. Forum” that will help pay for the venue spaces, newsletters, print outs, resources for community outreach, and more</a:t>
            </a:r>
          </a:p>
          <a:p>
            <a:pPr lvl="1"/>
            <a:r>
              <a:rPr lang="en-US" dirty="0">
                <a:ln>
                  <a:solidFill>
                    <a:schemeClr val="bg1"/>
                  </a:solidFill>
                </a:ln>
                <a:solidFill>
                  <a:schemeClr val="bg1"/>
                </a:solidFill>
              </a:rPr>
              <a:t>www.gofundme.com/let-your-voice-be-heard-comm-forum</a:t>
            </a:r>
          </a:p>
          <a:p>
            <a:r>
              <a:rPr lang="en-US" dirty="0">
                <a:ln>
                  <a:solidFill>
                    <a:schemeClr val="bg1"/>
                  </a:solidFill>
                </a:ln>
                <a:solidFill>
                  <a:schemeClr val="bg1"/>
                </a:solidFill>
              </a:rPr>
              <a:t>The Forum is made to give everyone a chance to speak, including organizations, if you have something going on that we can be a part of, please send it to us so we can advertise it to you.</a:t>
            </a:r>
          </a:p>
          <a:p>
            <a:endParaRPr lang="en-US" dirty="0">
              <a:solidFill>
                <a:schemeClr val="bg1"/>
              </a:solidFill>
            </a:endParaRPr>
          </a:p>
        </p:txBody>
      </p:sp>
    </p:spTree>
    <p:extLst>
      <p:ext uri="{BB962C8B-B14F-4D97-AF65-F5344CB8AC3E}">
        <p14:creationId xmlns:p14="http://schemas.microsoft.com/office/powerpoint/2010/main" val="1026576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1315" y="-154899"/>
            <a:ext cx="9905998" cy="1905000"/>
          </a:xfrm>
        </p:spPr>
        <p:txBody>
          <a:bodyPr/>
          <a:lstStyle/>
          <a:p>
            <a:pPr algn="ctr"/>
            <a:r>
              <a:rPr lang="en-US" dirty="0">
                <a:ln w="3175" cmpd="sng">
                  <a:solidFill>
                    <a:schemeClr val="bg1"/>
                  </a:solidFill>
                </a:ln>
                <a:solidFill>
                  <a:schemeClr val="bg1"/>
                </a:solidFill>
              </a:rPr>
              <a:t>TONIGHT’S KEY TOPICS</a:t>
            </a:r>
          </a:p>
        </p:txBody>
      </p:sp>
      <p:sp>
        <p:nvSpPr>
          <p:cNvPr id="3" name="Content Placeholder 2"/>
          <p:cNvSpPr>
            <a:spLocks noGrp="1"/>
          </p:cNvSpPr>
          <p:nvPr>
            <p:ph idx="1"/>
          </p:nvPr>
        </p:nvSpPr>
        <p:spPr>
          <a:xfrm>
            <a:off x="232350" y="1528997"/>
            <a:ext cx="11295085" cy="4663985"/>
          </a:xfrm>
        </p:spPr>
        <p:txBody>
          <a:bodyPr>
            <a:noAutofit/>
          </a:bodyPr>
          <a:lstStyle/>
          <a:p>
            <a:pPr algn="ctr"/>
            <a:endParaRPr lang="en-US" sz="1400" dirty="0">
              <a:ln>
                <a:solidFill>
                  <a:schemeClr val="bg1"/>
                </a:solidFill>
              </a:ln>
              <a:solidFill>
                <a:schemeClr val="bg1"/>
              </a:solidFill>
            </a:endParaRPr>
          </a:p>
          <a:p>
            <a:pPr algn="ctr"/>
            <a:r>
              <a:rPr lang="en-US" sz="1400" dirty="0">
                <a:ln>
                  <a:solidFill>
                    <a:schemeClr val="bg1"/>
                  </a:solidFill>
                </a:ln>
                <a:solidFill>
                  <a:schemeClr val="bg1"/>
                </a:solidFill>
              </a:rPr>
              <a:t>RECAP OF LAST MEETING</a:t>
            </a:r>
          </a:p>
          <a:p>
            <a:pPr algn="ctr"/>
            <a:r>
              <a:rPr lang="en-US" sz="1400" dirty="0">
                <a:ln>
                  <a:solidFill>
                    <a:schemeClr val="bg1"/>
                  </a:solidFill>
                </a:ln>
                <a:solidFill>
                  <a:schemeClr val="bg1"/>
                </a:solidFill>
              </a:rPr>
              <a:t>(STOP THE) VIOLENCE/COMMUNITY  POLICING</a:t>
            </a:r>
          </a:p>
          <a:p>
            <a:pPr algn="ctr"/>
            <a:r>
              <a:rPr lang="en-US" sz="1400" dirty="0">
                <a:ln>
                  <a:solidFill>
                    <a:schemeClr val="bg1"/>
                  </a:solidFill>
                </a:ln>
                <a:solidFill>
                  <a:schemeClr val="bg1"/>
                </a:solidFill>
              </a:rPr>
              <a:t>APRIL OUTREACH EVENTS</a:t>
            </a:r>
          </a:p>
          <a:p>
            <a:pPr algn="ctr"/>
            <a:r>
              <a:rPr lang="en-US" sz="1400" dirty="0">
                <a:ln>
                  <a:solidFill>
                    <a:schemeClr val="bg1"/>
                  </a:solidFill>
                </a:ln>
                <a:solidFill>
                  <a:schemeClr val="bg1"/>
                </a:solidFill>
              </a:rPr>
              <a:t>RALLY 2 TALLY</a:t>
            </a:r>
          </a:p>
          <a:p>
            <a:pPr algn="ctr"/>
            <a:r>
              <a:rPr lang="en-US" sz="1400" dirty="0">
                <a:ln>
                  <a:solidFill>
                    <a:schemeClr val="bg1"/>
                  </a:solidFill>
                </a:ln>
                <a:solidFill>
                  <a:schemeClr val="bg1"/>
                </a:solidFill>
              </a:rPr>
              <a:t>CRIME SURVIVOR SERIES</a:t>
            </a:r>
          </a:p>
          <a:p>
            <a:pPr algn="ctr"/>
            <a:r>
              <a:rPr lang="en-US" sz="1400" dirty="0">
                <a:ln>
                  <a:solidFill>
                    <a:schemeClr val="bg1"/>
                  </a:solidFill>
                </a:ln>
                <a:solidFill>
                  <a:schemeClr val="bg1"/>
                </a:solidFill>
              </a:rPr>
              <a:t>WORKSHOP EVENTS COMING UP</a:t>
            </a:r>
          </a:p>
          <a:p>
            <a:pPr algn="ctr"/>
            <a:r>
              <a:rPr lang="en-US" sz="1400" dirty="0">
                <a:ln>
                  <a:solidFill>
                    <a:schemeClr val="bg1"/>
                  </a:solidFill>
                </a:ln>
                <a:solidFill>
                  <a:schemeClr val="bg1"/>
                </a:solidFill>
              </a:rPr>
              <a:t>CITY AND COUNTY COUNCIL MEETINGS</a:t>
            </a:r>
          </a:p>
          <a:p>
            <a:pPr algn="ctr"/>
            <a:r>
              <a:rPr lang="en-US" sz="1400" dirty="0">
                <a:ln>
                  <a:solidFill>
                    <a:schemeClr val="bg1"/>
                  </a:solidFill>
                </a:ln>
                <a:solidFill>
                  <a:schemeClr val="bg1"/>
                </a:solidFill>
              </a:rPr>
              <a:t>NEWSLETTER/ APPAREL</a:t>
            </a:r>
          </a:p>
          <a:p>
            <a:pPr algn="ctr"/>
            <a:r>
              <a:rPr lang="en-US" sz="1400" dirty="0">
                <a:ln>
                  <a:solidFill>
                    <a:schemeClr val="bg1"/>
                  </a:solidFill>
                </a:ln>
                <a:solidFill>
                  <a:schemeClr val="bg1"/>
                </a:solidFill>
              </a:rPr>
              <a:t>OPEN FLOOR/ANNOUCEMENTS</a:t>
            </a:r>
          </a:p>
        </p:txBody>
      </p:sp>
    </p:spTree>
    <p:extLst>
      <p:ext uri="{BB962C8B-B14F-4D97-AF65-F5344CB8AC3E}">
        <p14:creationId xmlns:p14="http://schemas.microsoft.com/office/powerpoint/2010/main" val="1885295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RECAP OF LAST MEETING </a:t>
            </a:r>
          </a:p>
        </p:txBody>
      </p:sp>
      <p:sp>
        <p:nvSpPr>
          <p:cNvPr id="3" name="Content Placeholder 2"/>
          <p:cNvSpPr>
            <a:spLocks noGrp="1"/>
          </p:cNvSpPr>
          <p:nvPr>
            <p:ph idx="1"/>
          </p:nvPr>
        </p:nvSpPr>
        <p:spPr>
          <a:xfrm>
            <a:off x="345316" y="1856510"/>
            <a:ext cx="11498191" cy="4378036"/>
          </a:xfrm>
        </p:spPr>
        <p:txBody>
          <a:bodyPr>
            <a:normAutofit fontScale="92500" lnSpcReduction="20000"/>
          </a:bodyPr>
          <a:lstStyle/>
          <a:p>
            <a:r>
              <a:rPr lang="en-US" dirty="0">
                <a:ln>
                  <a:solidFill>
                    <a:schemeClr val="bg1"/>
                  </a:solidFill>
                </a:ln>
                <a:solidFill>
                  <a:schemeClr val="bg1"/>
                </a:solidFill>
                <a:hlinkClick r:id="rId3"/>
              </a:rPr>
              <a:t>WWW.BLACKORLANDOUNITED.COM</a:t>
            </a:r>
            <a:r>
              <a:rPr lang="en-US" dirty="0">
                <a:ln>
                  <a:solidFill>
                    <a:schemeClr val="bg1"/>
                  </a:solidFill>
                </a:ln>
                <a:solidFill>
                  <a:schemeClr val="bg1"/>
                </a:solidFill>
              </a:rPr>
              <a:t> IS OFFICIALLY UP AND RUNNING</a:t>
            </a:r>
          </a:p>
          <a:p>
            <a:r>
              <a:rPr lang="en-US" dirty="0">
                <a:ln>
                  <a:solidFill>
                    <a:schemeClr val="bg1"/>
                  </a:solidFill>
                </a:ln>
                <a:solidFill>
                  <a:schemeClr val="bg1"/>
                </a:solidFill>
              </a:rPr>
              <a:t>We will have set days for our events in the future:</a:t>
            </a:r>
          </a:p>
          <a:p>
            <a:pPr lvl="1"/>
            <a:r>
              <a:rPr lang="en-US" dirty="0">
                <a:ln>
                  <a:solidFill>
                    <a:schemeClr val="bg1"/>
                  </a:solidFill>
                </a:ln>
                <a:solidFill>
                  <a:schemeClr val="bg1"/>
                </a:solidFill>
              </a:rPr>
              <a:t>Community forums will take place on the last Sunday of each month </a:t>
            </a:r>
          </a:p>
          <a:p>
            <a:pPr lvl="1"/>
            <a:r>
              <a:rPr lang="en-US" dirty="0">
                <a:ln>
                  <a:solidFill>
                    <a:schemeClr val="bg1"/>
                  </a:solidFill>
                </a:ln>
                <a:solidFill>
                  <a:schemeClr val="bg1"/>
                </a:solidFill>
              </a:rPr>
              <a:t>Community outreach walks will take place on the 2</a:t>
            </a:r>
            <a:r>
              <a:rPr lang="en-US" baseline="30000" dirty="0">
                <a:ln>
                  <a:solidFill>
                    <a:schemeClr val="bg1"/>
                  </a:solidFill>
                </a:ln>
                <a:solidFill>
                  <a:schemeClr val="bg1"/>
                </a:solidFill>
              </a:rPr>
              <a:t>nd</a:t>
            </a:r>
            <a:r>
              <a:rPr lang="en-US" dirty="0">
                <a:ln>
                  <a:solidFill>
                    <a:schemeClr val="bg1"/>
                  </a:solidFill>
                </a:ln>
                <a:solidFill>
                  <a:schemeClr val="bg1"/>
                </a:solidFill>
              </a:rPr>
              <a:t> Saturday afternoon of each month at 12:00pm (locations vary monthly, first date will be 04/08/2017 and location will be pine hills &amp; silver star for pine hills outreach)</a:t>
            </a:r>
          </a:p>
          <a:p>
            <a:pPr lvl="1"/>
            <a:r>
              <a:rPr lang="en-US" dirty="0">
                <a:ln>
                  <a:solidFill>
                    <a:schemeClr val="bg1"/>
                  </a:solidFill>
                </a:ln>
                <a:solidFill>
                  <a:schemeClr val="bg1"/>
                </a:solidFill>
              </a:rPr>
              <a:t>Community peace walks will take place on the last Saturday evening of each month at 6:30 pm (locations vary monthly in accordance with the community outreach walks, first date will be 04/29/2017)</a:t>
            </a:r>
          </a:p>
          <a:p>
            <a:pPr lvl="1"/>
            <a:r>
              <a:rPr lang="en-US" dirty="0">
                <a:ln>
                  <a:solidFill>
                    <a:schemeClr val="bg1"/>
                  </a:solidFill>
                </a:ln>
                <a:solidFill>
                  <a:schemeClr val="bg1"/>
                </a:solidFill>
              </a:rPr>
              <a:t>(STARTING IN MAY) Youth workshops will take place on the last Saturday morning of each month at 9:00 am (location will be announced)</a:t>
            </a:r>
          </a:p>
          <a:p>
            <a:pPr lvl="1"/>
            <a:r>
              <a:rPr lang="en-US" dirty="0">
                <a:ln>
                  <a:solidFill>
                    <a:schemeClr val="bg1"/>
                  </a:solidFill>
                </a:ln>
                <a:solidFill>
                  <a:schemeClr val="bg1"/>
                </a:solidFill>
              </a:rPr>
              <a:t>Youth afterschool outreach is now every Wednesday afternoon at jones high school, Thursday afternoon at </a:t>
            </a:r>
            <a:r>
              <a:rPr lang="en-US" dirty="0" err="1">
                <a:ln>
                  <a:solidFill>
                    <a:schemeClr val="bg1"/>
                  </a:solidFill>
                </a:ln>
                <a:solidFill>
                  <a:schemeClr val="bg1"/>
                </a:solidFill>
              </a:rPr>
              <a:t>evans</a:t>
            </a:r>
            <a:r>
              <a:rPr lang="en-US" dirty="0">
                <a:ln>
                  <a:solidFill>
                    <a:schemeClr val="bg1"/>
                  </a:solidFill>
                </a:ln>
                <a:solidFill>
                  <a:schemeClr val="bg1"/>
                </a:solidFill>
              </a:rPr>
              <a:t> high school (excluding 03/30/17) and Friday afternoon at Robinswood middle school </a:t>
            </a:r>
          </a:p>
          <a:p>
            <a:r>
              <a:rPr lang="en-US" dirty="0">
                <a:ln>
                  <a:solidFill>
                    <a:schemeClr val="bg1"/>
                  </a:solidFill>
                </a:ln>
                <a:solidFill>
                  <a:schemeClr val="bg1"/>
                </a:solidFill>
              </a:rPr>
              <a:t>We are still planning our first community fun day for 05/27/17 (memorial weekend)</a:t>
            </a:r>
          </a:p>
          <a:p>
            <a:r>
              <a:rPr lang="en-US" dirty="0">
                <a:ln>
                  <a:solidFill>
                    <a:schemeClr val="bg1"/>
                  </a:solidFill>
                </a:ln>
                <a:solidFill>
                  <a:schemeClr val="bg1"/>
                </a:solidFill>
              </a:rPr>
              <a:t>We will have more charitable events such as our food and clothes drives for the homeless, community clean ups, job fairs and more</a:t>
            </a:r>
          </a:p>
        </p:txBody>
      </p:sp>
    </p:spTree>
    <p:extLst>
      <p:ext uri="{BB962C8B-B14F-4D97-AF65-F5344CB8AC3E}">
        <p14:creationId xmlns:p14="http://schemas.microsoft.com/office/powerpoint/2010/main" val="1844703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Stopping the VIOLENCE</a:t>
            </a:r>
          </a:p>
        </p:txBody>
      </p:sp>
      <p:sp>
        <p:nvSpPr>
          <p:cNvPr id="3" name="Content Placeholder 2"/>
          <p:cNvSpPr>
            <a:spLocks noGrp="1"/>
          </p:cNvSpPr>
          <p:nvPr>
            <p:ph idx="1"/>
          </p:nvPr>
        </p:nvSpPr>
        <p:spPr/>
        <p:txBody>
          <a:bodyPr/>
          <a:lstStyle/>
          <a:p>
            <a:r>
              <a:rPr lang="en-US" b="1" dirty="0">
                <a:solidFill>
                  <a:schemeClr val="bg1"/>
                </a:solidFill>
              </a:rPr>
              <a:t>We are all too familiar with the ongoing series of violence that plagues the city</a:t>
            </a:r>
          </a:p>
          <a:p>
            <a:r>
              <a:rPr lang="en-US" b="1" dirty="0">
                <a:solidFill>
                  <a:schemeClr val="bg1"/>
                </a:solidFill>
              </a:rPr>
              <a:t>We are often being reactive instead of proactive in our approach</a:t>
            </a:r>
          </a:p>
          <a:p>
            <a:r>
              <a:rPr lang="en-US" b="1" dirty="0">
                <a:solidFill>
                  <a:schemeClr val="bg1"/>
                </a:solidFill>
              </a:rPr>
              <a:t>Let your voice be heard and other organizations are made to help guide the youth and citizens of the city BEFORE crimes happen</a:t>
            </a:r>
          </a:p>
          <a:p>
            <a:r>
              <a:rPr lang="en-US" b="1" dirty="0">
                <a:solidFill>
                  <a:schemeClr val="bg1"/>
                </a:solidFill>
              </a:rPr>
              <a:t>Though we have outreach programs in place, we may need to step up the range of our events as far as where we’re targeting </a:t>
            </a:r>
          </a:p>
        </p:txBody>
      </p:sp>
    </p:spTree>
    <p:extLst>
      <p:ext uri="{BB962C8B-B14F-4D97-AF65-F5344CB8AC3E}">
        <p14:creationId xmlns:p14="http://schemas.microsoft.com/office/powerpoint/2010/main" val="2957739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Stopping the violence</a:t>
            </a:r>
          </a:p>
        </p:txBody>
      </p:sp>
      <p:sp>
        <p:nvSpPr>
          <p:cNvPr id="3" name="Content Placeholder 2"/>
          <p:cNvSpPr>
            <a:spLocks noGrp="1"/>
          </p:cNvSpPr>
          <p:nvPr>
            <p:ph idx="1"/>
          </p:nvPr>
        </p:nvSpPr>
        <p:spPr/>
        <p:txBody>
          <a:bodyPr>
            <a:normAutofit fontScale="92500" lnSpcReduction="10000"/>
          </a:bodyPr>
          <a:lstStyle/>
          <a:p>
            <a:r>
              <a:rPr lang="en-US" b="1" dirty="0">
                <a:solidFill>
                  <a:schemeClr val="bg1"/>
                </a:solidFill>
              </a:rPr>
              <a:t>Some suggestions include: </a:t>
            </a:r>
          </a:p>
          <a:p>
            <a:pPr lvl="1"/>
            <a:r>
              <a:rPr lang="en-US" b="1" dirty="0">
                <a:solidFill>
                  <a:schemeClr val="bg1"/>
                </a:solidFill>
              </a:rPr>
              <a:t>a team of people to show up to teen events such as basketball games, football games, teen club nights, Orange County fair, etc. and perform outreach and make sure they are peacekeepers</a:t>
            </a:r>
          </a:p>
          <a:p>
            <a:pPr lvl="1"/>
            <a:r>
              <a:rPr lang="en-US" b="1" dirty="0">
                <a:solidFill>
                  <a:schemeClr val="bg1"/>
                </a:solidFill>
              </a:rPr>
              <a:t>Stepping up the neighborhood watch to have weekly shifts of people</a:t>
            </a:r>
          </a:p>
          <a:p>
            <a:pPr lvl="1"/>
            <a:r>
              <a:rPr lang="en-US" b="1" dirty="0">
                <a:solidFill>
                  <a:schemeClr val="bg1"/>
                </a:solidFill>
              </a:rPr>
              <a:t>Walking school bus (where WITH PARENTAL CONSENT we pick up the children from a certain school that are walkers and walk with them towards their home and interact with them)</a:t>
            </a:r>
          </a:p>
          <a:p>
            <a:pPr lvl="1"/>
            <a:r>
              <a:rPr lang="en-US" b="1" dirty="0">
                <a:solidFill>
                  <a:schemeClr val="bg1"/>
                </a:solidFill>
              </a:rPr>
              <a:t>More community fun days in certain neighborhoods that link certain agencies with the community </a:t>
            </a:r>
          </a:p>
          <a:p>
            <a:pPr lvl="1"/>
            <a:endParaRPr lang="en-US" b="1" dirty="0">
              <a:solidFill>
                <a:schemeClr val="bg1"/>
              </a:solidFill>
            </a:endParaRPr>
          </a:p>
          <a:p>
            <a:pPr lvl="1"/>
            <a:endParaRPr lang="en-US" b="1" dirty="0">
              <a:solidFill>
                <a:schemeClr val="bg1"/>
              </a:solidFill>
            </a:endParaRPr>
          </a:p>
        </p:txBody>
      </p:sp>
    </p:spTree>
    <p:extLst>
      <p:ext uri="{BB962C8B-B14F-4D97-AF65-F5344CB8AC3E}">
        <p14:creationId xmlns:p14="http://schemas.microsoft.com/office/powerpoint/2010/main" val="340448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COMMUNITY POLICING- PEACE WALK</a:t>
            </a:r>
          </a:p>
        </p:txBody>
      </p:sp>
      <p:sp>
        <p:nvSpPr>
          <p:cNvPr id="3" name="Content Placeholder 2"/>
          <p:cNvSpPr>
            <a:spLocks noGrp="1"/>
          </p:cNvSpPr>
          <p:nvPr>
            <p:ph idx="1"/>
          </p:nvPr>
        </p:nvSpPr>
        <p:spPr/>
        <p:txBody>
          <a:bodyPr>
            <a:normAutofit fontScale="92500" lnSpcReduction="10000"/>
          </a:bodyPr>
          <a:lstStyle/>
          <a:p>
            <a:r>
              <a:rPr lang="en-US" dirty="0">
                <a:ln>
                  <a:solidFill>
                    <a:schemeClr val="bg1"/>
                  </a:solidFill>
                </a:ln>
                <a:solidFill>
                  <a:schemeClr val="bg1"/>
                </a:solidFill>
              </a:rPr>
              <a:t>WE HAVE ATTEMPTED IN THE PAST TO SET UP A NEIGHBORHOOD PATROL, OCSO HAS INFORMED US THAT IN ORDER TO DO AN OFFICIAL NEIGHBORHOOD PATROL WE WOULD TO BASE EACH ONE ON THE ADDRESS LISTED ON OUR I.D.</a:t>
            </a:r>
          </a:p>
          <a:p>
            <a:r>
              <a:rPr lang="en-US" dirty="0">
                <a:ln>
                  <a:solidFill>
                    <a:schemeClr val="bg1"/>
                  </a:solidFill>
                </a:ln>
                <a:solidFill>
                  <a:schemeClr val="bg1"/>
                </a:solidFill>
              </a:rPr>
              <a:t>IN ORDER TO REMAIN MOBILE, WE CAN HAVE PRESCENCES IN THE NEIGHBORHOODS BUT CANNOT BE AN OFFICIAL NEIGHBORHOOD WATCH</a:t>
            </a:r>
          </a:p>
          <a:p>
            <a:r>
              <a:rPr lang="en-US" dirty="0">
                <a:ln>
                  <a:solidFill>
                    <a:schemeClr val="bg1"/>
                  </a:solidFill>
                </a:ln>
                <a:solidFill>
                  <a:schemeClr val="bg1"/>
                </a:solidFill>
              </a:rPr>
              <a:t>WE CAN REFER MEMBERS OF EACH AREA ON THE STEPS THEY NEED TO TAKE TO BECOME NEIGHBORHOOD WATCH</a:t>
            </a:r>
          </a:p>
          <a:p>
            <a:r>
              <a:rPr lang="en-US" dirty="0">
                <a:ln>
                  <a:solidFill>
                    <a:schemeClr val="bg1"/>
                  </a:solidFill>
                </a:ln>
                <a:solidFill>
                  <a:schemeClr val="bg1"/>
                </a:solidFill>
              </a:rPr>
              <a:t>WE CAN CONDUCT PEACE WALKS THROUGH NEIGHBORHOODS ONCE A MONTH AT NIGHT TO ENGAGE RESIDENTS AND SHOW OUR PRESENCE</a:t>
            </a:r>
          </a:p>
          <a:p>
            <a:endParaRPr lang="en-US" dirty="0"/>
          </a:p>
        </p:txBody>
      </p:sp>
    </p:spTree>
    <p:extLst>
      <p:ext uri="{BB962C8B-B14F-4D97-AF65-F5344CB8AC3E}">
        <p14:creationId xmlns:p14="http://schemas.microsoft.com/office/powerpoint/2010/main" val="38891767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TM03457485[[fn=Mesh]]</Template>
  <TotalTime>1031</TotalTime>
  <Words>2937</Words>
  <Application>Microsoft Office PowerPoint</Application>
  <PresentationFormat>Widescreen</PresentationFormat>
  <Paragraphs>197</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Century Gothic</vt:lpstr>
      <vt:lpstr>Mesh</vt:lpstr>
      <vt:lpstr>LET YOUR VOICE BE HEARD COMMUNITY FORUM </vt:lpstr>
      <vt:lpstr>LET YOUR VOICE BE HEARD COMMUNITY FORUM</vt:lpstr>
      <vt:lpstr>A Couple Notes About the “Let Your Voice Be Heard Community Forum” </vt:lpstr>
      <vt:lpstr>A Couple Notes About the “Let Your Voice Be Heard Community Forum” </vt:lpstr>
      <vt:lpstr>TONIGHT’S KEY TOPICS</vt:lpstr>
      <vt:lpstr>RECAP OF LAST MEETING </vt:lpstr>
      <vt:lpstr>Stopping the VIOLENCE</vt:lpstr>
      <vt:lpstr>Stopping the violence</vt:lpstr>
      <vt:lpstr>COMMUNITY POLICING- PEACE WALK</vt:lpstr>
      <vt:lpstr>COMMUNITY POLICING- PEACE WALK</vt:lpstr>
      <vt:lpstr>Community peace walk</vt:lpstr>
      <vt:lpstr>STOP THE VIOLENCE/ COMMUNITY POLICING </vt:lpstr>
      <vt:lpstr>April outreach events</vt:lpstr>
      <vt:lpstr>Washout orlando</vt:lpstr>
      <vt:lpstr>COMMUNITY OUTREACH- walk</vt:lpstr>
      <vt:lpstr>WALKING SCHOOL BUS</vt:lpstr>
      <vt:lpstr>COMMUNITY OUTREACH- food/CLOTHING drive</vt:lpstr>
      <vt:lpstr>COMMUNITY OUTREACH-FUN DAYS</vt:lpstr>
      <vt:lpstr>YOUTH OUTREACH</vt:lpstr>
      <vt:lpstr>YOUTH OUTREACH</vt:lpstr>
      <vt:lpstr>YOUTH OUTREACH</vt:lpstr>
      <vt:lpstr>RALLY 2 TALLY</vt:lpstr>
      <vt:lpstr>RALLY 2 TALLY </vt:lpstr>
      <vt:lpstr>CRIME SURVIVOR SERIES</vt:lpstr>
      <vt:lpstr>CRIME SURVIVOR SERIES</vt:lpstr>
      <vt:lpstr>PLANNING FUTURE WORKSHOPS </vt:lpstr>
      <vt:lpstr>YOUTH WORKSHOPS</vt:lpstr>
      <vt:lpstr>PLANNING FUTURE WORKSHOPS </vt:lpstr>
      <vt:lpstr>LET YOUR VOICE BE HEARD COMMUNITY FORUM NEWSLETTER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YOUR VOICE BE HEARD COMMUNITY FORUM</dc:title>
  <dc:creator>Mizzleaka99</dc:creator>
  <cp:lastModifiedBy>Miles Mulrain</cp:lastModifiedBy>
  <cp:revision>63</cp:revision>
  <dcterms:created xsi:type="dcterms:W3CDTF">2016-12-29T16:02:06Z</dcterms:created>
  <dcterms:modified xsi:type="dcterms:W3CDTF">2017-04-12T22:31:00Z</dcterms:modified>
</cp:coreProperties>
</file>