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7" r:id="rId3"/>
    <p:sldId id="257" r:id="rId4"/>
    <p:sldId id="258" r:id="rId5"/>
    <p:sldId id="259" r:id="rId6"/>
    <p:sldId id="260" r:id="rId7"/>
    <p:sldId id="261" r:id="rId8"/>
    <p:sldId id="266" r:id="rId9"/>
    <p:sldId id="262" r:id="rId10"/>
    <p:sldId id="263" r:id="rId11"/>
    <p:sldId id="267" r:id="rId12"/>
    <p:sldId id="264" r:id="rId13"/>
    <p:sldId id="265" r:id="rId14"/>
    <p:sldId id="268" r:id="rId15"/>
    <p:sldId id="269" r:id="rId16"/>
    <p:sldId id="270" r:id="rId17"/>
    <p:sldId id="271" r:id="rId18"/>
    <p:sldId id="274" r:id="rId19"/>
    <p:sldId id="272" r:id="rId20"/>
    <p:sldId id="273" r:id="rId21"/>
    <p:sldId id="275" r:id="rId22"/>
    <p:sldId id="283" r:id="rId23"/>
    <p:sldId id="284" r:id="rId24"/>
    <p:sldId id="280" r:id="rId25"/>
    <p:sldId id="279" r:id="rId26"/>
    <p:sldId id="281" r:id="rId27"/>
    <p:sldId id="282" r:id="rId28"/>
    <p:sldId id="285" r:id="rId29"/>
    <p:sldId id="276" r:id="rId30"/>
    <p:sldId id="286" r:id="rId31"/>
    <p:sldId id="287" r:id="rId32"/>
    <p:sldId id="288" r:id="rId33"/>
    <p:sldId id="289" r:id="rId34"/>
    <p:sldId id="290" r:id="rId35"/>
    <p:sldId id="291" r:id="rId36"/>
    <p:sldId id="292" r:id="rId37"/>
    <p:sldId id="295" r:id="rId38"/>
    <p:sldId id="293" r:id="rId39"/>
    <p:sldId id="294" r:id="rId40"/>
    <p:sldId id="277" r:id="rId41"/>
    <p:sldId id="278" r:id="rId42"/>
    <p:sldId id="296"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36" autoAdjust="0"/>
    <p:restoredTop sz="94660"/>
  </p:normalViewPr>
  <p:slideViewPr>
    <p:cSldViewPr snapToGrid="0">
      <p:cViewPr varScale="1">
        <p:scale>
          <a:sx n="84" d="100"/>
          <a:sy n="84" d="100"/>
        </p:scale>
        <p:origin x="27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BD08CA-5F2E-44A8-A225-3C8C2F364FDA}"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E3873-04E0-4220-A0BD-CCD48299BCCC}" type="slidenum">
              <a:rPr lang="en-US" smtClean="0"/>
              <a:t>‹#›</a:t>
            </a:fld>
            <a:endParaRPr lang="en-US"/>
          </a:p>
        </p:txBody>
      </p:sp>
    </p:spTree>
    <p:extLst>
      <p:ext uri="{BB962C8B-B14F-4D97-AF65-F5344CB8AC3E}">
        <p14:creationId xmlns:p14="http://schemas.microsoft.com/office/powerpoint/2010/main" val="3804809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CBD08CA-5F2E-44A8-A225-3C8C2F364FDA}"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E3873-04E0-4220-A0BD-CCD48299BCCC}" type="slidenum">
              <a:rPr lang="en-US" smtClean="0"/>
              <a:t>‹#›</a:t>
            </a:fld>
            <a:endParaRPr lang="en-US"/>
          </a:p>
        </p:txBody>
      </p:sp>
    </p:spTree>
    <p:extLst>
      <p:ext uri="{BB962C8B-B14F-4D97-AF65-F5344CB8AC3E}">
        <p14:creationId xmlns:p14="http://schemas.microsoft.com/office/powerpoint/2010/main" val="3411213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BD08CA-5F2E-44A8-A225-3C8C2F364FDA}"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E3873-04E0-4220-A0BD-CCD48299BCCC}" type="slidenum">
              <a:rPr lang="en-US" smtClean="0"/>
              <a:t>‹#›</a:t>
            </a:fld>
            <a:endParaRPr lang="en-US"/>
          </a:p>
        </p:txBody>
      </p:sp>
    </p:spTree>
    <p:extLst>
      <p:ext uri="{BB962C8B-B14F-4D97-AF65-F5344CB8AC3E}">
        <p14:creationId xmlns:p14="http://schemas.microsoft.com/office/powerpoint/2010/main" val="2581657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0CBD08CA-5F2E-44A8-A225-3C8C2F364FDA}"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E3873-04E0-4220-A0BD-CCD48299BCCC}" type="slidenum">
              <a:rPr lang="en-US" smtClean="0"/>
              <a:t>‹#›</a:t>
            </a:fld>
            <a:endParaRPr lang="en-US"/>
          </a:p>
        </p:txBody>
      </p:sp>
    </p:spTree>
    <p:extLst>
      <p:ext uri="{BB962C8B-B14F-4D97-AF65-F5344CB8AC3E}">
        <p14:creationId xmlns:p14="http://schemas.microsoft.com/office/powerpoint/2010/main" val="1917549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0CBD08CA-5F2E-44A8-A225-3C8C2F364FDA}"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E3873-04E0-4220-A0BD-CCD48299BCCC}" type="slidenum">
              <a:rPr lang="en-US" smtClean="0"/>
              <a:t>‹#›</a:t>
            </a:fld>
            <a:endParaRPr lang="en-US"/>
          </a:p>
        </p:txBody>
      </p:sp>
    </p:spTree>
    <p:extLst>
      <p:ext uri="{BB962C8B-B14F-4D97-AF65-F5344CB8AC3E}">
        <p14:creationId xmlns:p14="http://schemas.microsoft.com/office/powerpoint/2010/main" val="3237538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BD08CA-5F2E-44A8-A225-3C8C2F364FDA}"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E3873-04E0-4220-A0BD-CCD48299BCCC}" type="slidenum">
              <a:rPr lang="en-US" smtClean="0"/>
              <a:t>‹#›</a:t>
            </a:fld>
            <a:endParaRPr lang="en-US"/>
          </a:p>
        </p:txBody>
      </p:sp>
    </p:spTree>
    <p:extLst>
      <p:ext uri="{BB962C8B-B14F-4D97-AF65-F5344CB8AC3E}">
        <p14:creationId xmlns:p14="http://schemas.microsoft.com/office/powerpoint/2010/main" val="26339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BD08CA-5F2E-44A8-A225-3C8C2F364FDA}"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E3873-04E0-4220-A0BD-CCD48299BCCC}" type="slidenum">
              <a:rPr lang="en-US" smtClean="0"/>
              <a:t>‹#›</a:t>
            </a:fld>
            <a:endParaRPr lang="en-US"/>
          </a:p>
        </p:txBody>
      </p:sp>
    </p:spTree>
    <p:extLst>
      <p:ext uri="{BB962C8B-B14F-4D97-AF65-F5344CB8AC3E}">
        <p14:creationId xmlns:p14="http://schemas.microsoft.com/office/powerpoint/2010/main" val="3465634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BD08CA-5F2E-44A8-A225-3C8C2F364FDA}"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E3873-04E0-4220-A0BD-CCD48299BCCC}" type="slidenum">
              <a:rPr lang="en-US" smtClean="0"/>
              <a:t>‹#›</a:t>
            </a:fld>
            <a:endParaRPr lang="en-US"/>
          </a:p>
        </p:txBody>
      </p:sp>
    </p:spTree>
    <p:extLst>
      <p:ext uri="{BB962C8B-B14F-4D97-AF65-F5344CB8AC3E}">
        <p14:creationId xmlns:p14="http://schemas.microsoft.com/office/powerpoint/2010/main" val="3217671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BD08CA-5F2E-44A8-A225-3C8C2F364FDA}"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E3873-04E0-4220-A0BD-CCD48299BCCC}" type="slidenum">
              <a:rPr lang="en-US" smtClean="0"/>
              <a:t>‹#›</a:t>
            </a:fld>
            <a:endParaRPr lang="en-US"/>
          </a:p>
        </p:txBody>
      </p:sp>
    </p:spTree>
    <p:extLst>
      <p:ext uri="{BB962C8B-B14F-4D97-AF65-F5344CB8AC3E}">
        <p14:creationId xmlns:p14="http://schemas.microsoft.com/office/powerpoint/2010/main" val="354426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BD08CA-5F2E-44A8-A225-3C8C2F364FDA}"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E3873-04E0-4220-A0BD-CCD48299BCCC}" type="slidenum">
              <a:rPr lang="en-US" smtClean="0"/>
              <a:t>‹#›</a:t>
            </a:fld>
            <a:endParaRPr lang="en-US"/>
          </a:p>
        </p:txBody>
      </p:sp>
    </p:spTree>
    <p:extLst>
      <p:ext uri="{BB962C8B-B14F-4D97-AF65-F5344CB8AC3E}">
        <p14:creationId xmlns:p14="http://schemas.microsoft.com/office/powerpoint/2010/main" val="191107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BD08CA-5F2E-44A8-A225-3C8C2F364FDA}"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E3873-04E0-4220-A0BD-CCD48299BCCC}" type="slidenum">
              <a:rPr lang="en-US" smtClean="0"/>
              <a:t>‹#›</a:t>
            </a:fld>
            <a:endParaRPr lang="en-US"/>
          </a:p>
        </p:txBody>
      </p:sp>
    </p:spTree>
    <p:extLst>
      <p:ext uri="{BB962C8B-B14F-4D97-AF65-F5344CB8AC3E}">
        <p14:creationId xmlns:p14="http://schemas.microsoft.com/office/powerpoint/2010/main" val="308761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BD08CA-5F2E-44A8-A225-3C8C2F364FDA}"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E3873-04E0-4220-A0BD-CCD48299BCCC}" type="slidenum">
              <a:rPr lang="en-US" smtClean="0"/>
              <a:t>‹#›</a:t>
            </a:fld>
            <a:endParaRPr lang="en-US"/>
          </a:p>
        </p:txBody>
      </p:sp>
    </p:spTree>
    <p:extLst>
      <p:ext uri="{BB962C8B-B14F-4D97-AF65-F5344CB8AC3E}">
        <p14:creationId xmlns:p14="http://schemas.microsoft.com/office/powerpoint/2010/main" val="413642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BD08CA-5F2E-44A8-A225-3C8C2F364FDA}" type="datetimeFigureOut">
              <a:rPr lang="en-US" smtClean="0"/>
              <a:t>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6E3873-04E0-4220-A0BD-CCD48299BCCC}" type="slidenum">
              <a:rPr lang="en-US" smtClean="0"/>
              <a:t>‹#›</a:t>
            </a:fld>
            <a:endParaRPr lang="en-US"/>
          </a:p>
        </p:txBody>
      </p:sp>
    </p:spTree>
    <p:extLst>
      <p:ext uri="{BB962C8B-B14F-4D97-AF65-F5344CB8AC3E}">
        <p14:creationId xmlns:p14="http://schemas.microsoft.com/office/powerpoint/2010/main" val="140546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BD08CA-5F2E-44A8-A225-3C8C2F364FDA}" type="datetimeFigureOut">
              <a:rPr lang="en-US" smtClean="0"/>
              <a:t>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6E3873-04E0-4220-A0BD-CCD48299BCCC}" type="slidenum">
              <a:rPr lang="en-US" smtClean="0"/>
              <a:t>‹#›</a:t>
            </a:fld>
            <a:endParaRPr lang="en-US"/>
          </a:p>
        </p:txBody>
      </p:sp>
    </p:spTree>
    <p:extLst>
      <p:ext uri="{BB962C8B-B14F-4D97-AF65-F5344CB8AC3E}">
        <p14:creationId xmlns:p14="http://schemas.microsoft.com/office/powerpoint/2010/main" val="352433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BD08CA-5F2E-44A8-A225-3C8C2F364FDA}" type="datetimeFigureOut">
              <a:rPr lang="en-US" smtClean="0"/>
              <a:t>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6E3873-04E0-4220-A0BD-CCD48299BCCC}" type="slidenum">
              <a:rPr lang="en-US" smtClean="0"/>
              <a:t>‹#›</a:t>
            </a:fld>
            <a:endParaRPr lang="en-US"/>
          </a:p>
        </p:txBody>
      </p:sp>
    </p:spTree>
    <p:extLst>
      <p:ext uri="{BB962C8B-B14F-4D97-AF65-F5344CB8AC3E}">
        <p14:creationId xmlns:p14="http://schemas.microsoft.com/office/powerpoint/2010/main" val="126720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CBD08CA-5F2E-44A8-A225-3C8C2F364FDA}"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E3873-04E0-4220-A0BD-CCD48299BCCC}" type="slidenum">
              <a:rPr lang="en-US" smtClean="0"/>
              <a:t>‹#›</a:t>
            </a:fld>
            <a:endParaRPr lang="en-US"/>
          </a:p>
        </p:txBody>
      </p:sp>
    </p:spTree>
    <p:extLst>
      <p:ext uri="{BB962C8B-B14F-4D97-AF65-F5344CB8AC3E}">
        <p14:creationId xmlns:p14="http://schemas.microsoft.com/office/powerpoint/2010/main" val="401612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0CBD08CA-5F2E-44A8-A225-3C8C2F364FDA}" type="datetimeFigureOut">
              <a:rPr lang="en-US" smtClean="0"/>
              <a:t>1/2/2017</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B26E3873-04E0-4220-A0BD-CCD48299BCCC}" type="slidenum">
              <a:rPr lang="en-US" smtClean="0"/>
              <a:t>‹#›</a:t>
            </a:fld>
            <a:endParaRPr lang="en-US"/>
          </a:p>
        </p:txBody>
      </p:sp>
    </p:spTree>
    <p:extLst>
      <p:ext uri="{BB962C8B-B14F-4D97-AF65-F5344CB8AC3E}">
        <p14:creationId xmlns:p14="http://schemas.microsoft.com/office/powerpoint/2010/main" val="2164709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CBD08CA-5F2E-44A8-A225-3C8C2F364FDA}" type="datetimeFigureOut">
              <a:rPr lang="en-US" smtClean="0"/>
              <a:t>1/2/2017</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26E3873-04E0-4220-A0BD-CCD48299BCCC}" type="slidenum">
              <a:rPr lang="en-US" smtClean="0"/>
              <a:t>‹#›</a:t>
            </a:fld>
            <a:endParaRPr lang="en-US"/>
          </a:p>
        </p:txBody>
      </p:sp>
    </p:spTree>
    <p:extLst>
      <p:ext uri="{BB962C8B-B14F-4D97-AF65-F5344CB8AC3E}">
        <p14:creationId xmlns:p14="http://schemas.microsoft.com/office/powerpoint/2010/main" val="1272360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info@blackorlandounited.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orangecountyfl.net/BoardofCommissioners/eAgenda.aspx#.WGVTxPkrK00" TargetMode="External"/><Relationship Id="rId2" Type="http://schemas.openxmlformats.org/officeDocument/2006/relationships/hyperlink" Target="http://www.cityoforlando.net/cityclerk/city-council-calendar/" TargetMode="External"/><Relationship Id="rId1" Type="http://schemas.openxmlformats.org/officeDocument/2006/relationships/slideLayout" Target="../slideLayouts/slideLayout2.xml"/><Relationship Id="rId4" Type="http://schemas.openxmlformats.org/officeDocument/2006/relationships/hyperlink" Target="http://www.orangecountyfl.net/BoardofCommissioners/BoardAppearanceRequest.aspx#.WGVTn_krK0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INFO@BLACKORLANDOUNITED.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savingourdaughterscorp.or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www.hbi.org/"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blackorlandounited.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LET YOUR VOICE BE HEARD COMMUNITY FORUM</a:t>
            </a:r>
            <a:br>
              <a:rPr lang="en-US" dirty="0"/>
            </a:br>
            <a:endParaRPr lang="en-US" dirty="0"/>
          </a:p>
        </p:txBody>
      </p:sp>
      <p:sp>
        <p:nvSpPr>
          <p:cNvPr id="3" name="Subtitle 2"/>
          <p:cNvSpPr>
            <a:spLocks noGrp="1"/>
          </p:cNvSpPr>
          <p:nvPr>
            <p:ph type="subTitle" idx="1"/>
          </p:nvPr>
        </p:nvSpPr>
        <p:spPr/>
        <p:txBody>
          <a:bodyPr/>
          <a:lstStyle/>
          <a:p>
            <a:r>
              <a:rPr lang="en-US" dirty="0"/>
              <a:t>															12/29/2016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2235" y="3886200"/>
            <a:ext cx="3062068" cy="1905000"/>
          </a:xfrm>
          <a:prstGeom prst="rect">
            <a:avLst/>
          </a:prstGeom>
        </p:spPr>
      </p:pic>
    </p:spTree>
    <p:extLst>
      <p:ext uri="{BB962C8B-B14F-4D97-AF65-F5344CB8AC3E}">
        <p14:creationId xmlns:p14="http://schemas.microsoft.com/office/powerpoint/2010/main" val="1498683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COMMUNITY OUTREACH</a:t>
            </a:r>
          </a:p>
        </p:txBody>
      </p:sp>
      <p:sp>
        <p:nvSpPr>
          <p:cNvPr id="3" name="Content Placeholder 2"/>
          <p:cNvSpPr>
            <a:spLocks noGrp="1"/>
          </p:cNvSpPr>
          <p:nvPr>
            <p:ph idx="1"/>
          </p:nvPr>
        </p:nvSpPr>
        <p:spPr/>
        <p:txBody>
          <a:bodyPr/>
          <a:lstStyle/>
          <a:p>
            <a:pPr lvl="1"/>
            <a:r>
              <a:rPr lang="en-US" dirty="0"/>
              <a:t>FOOD DRIVES FOR HOUSEHOLDS THAT NEED IT</a:t>
            </a:r>
          </a:p>
          <a:p>
            <a:pPr lvl="2"/>
            <a:r>
              <a:rPr lang="en-US" dirty="0"/>
              <a:t>OUR LAST FOOD DRIVE ENDED NOV 18</a:t>
            </a:r>
            <a:r>
              <a:rPr lang="en-US" baseline="30000" dirty="0"/>
              <a:t>TH</a:t>
            </a:r>
            <a:r>
              <a:rPr lang="en-US" dirty="0"/>
              <a:t> AND WE HAVE FED 10+ FAMILIES SINCE THEN</a:t>
            </a:r>
          </a:p>
          <a:p>
            <a:pPr lvl="2"/>
            <a:r>
              <a:rPr lang="en-US" dirty="0"/>
              <a:t>HOMELESS FOOD/CLOTHES DRIVES (NEXT ONE SET FOR 02/11/2017)</a:t>
            </a:r>
          </a:p>
          <a:p>
            <a:pPr lvl="1"/>
            <a:r>
              <a:rPr lang="en-US" dirty="0"/>
              <a:t>BUILD A PROGRAM REFERNCE GUIDE THAT CAN BE PASSED OUT TO INDIVIDUALS THAT WILL LIST PROGRAMS THAT CAN HELP THEM IN VARIOUS FIELDS (FINANCIAL, HEALTH, EDUCATIONAL, ETC)</a:t>
            </a:r>
          </a:p>
          <a:p>
            <a:pPr lvl="2"/>
            <a:r>
              <a:rPr lang="en-US" dirty="0"/>
              <a:t>THIS WILL BE USED ON OUR OUTREACH</a:t>
            </a:r>
          </a:p>
          <a:p>
            <a:pPr lvl="2"/>
            <a:r>
              <a:rPr lang="en-US" dirty="0"/>
              <a:t>TO REFER YOUTHS TO MENTORING PROGRAMS ALREADY IN PLACE AND ALSO REFER ADULTS TO PROGRAMS THAT CAN ASSIST THEM ALSO</a:t>
            </a:r>
          </a:p>
          <a:p>
            <a:endParaRPr lang="en-US" dirty="0"/>
          </a:p>
        </p:txBody>
      </p:sp>
    </p:spTree>
    <p:extLst>
      <p:ext uri="{BB962C8B-B14F-4D97-AF65-F5344CB8AC3E}">
        <p14:creationId xmlns:p14="http://schemas.microsoft.com/office/powerpoint/2010/main" val="1434547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COMMUNITY OUTREACH</a:t>
            </a:r>
          </a:p>
        </p:txBody>
      </p:sp>
      <p:sp>
        <p:nvSpPr>
          <p:cNvPr id="3" name="Content Placeholder 2"/>
          <p:cNvSpPr>
            <a:spLocks noGrp="1"/>
          </p:cNvSpPr>
          <p:nvPr>
            <p:ph idx="1"/>
          </p:nvPr>
        </p:nvSpPr>
        <p:spPr/>
        <p:txBody>
          <a:bodyPr>
            <a:normAutofit lnSpcReduction="10000"/>
          </a:bodyPr>
          <a:lstStyle/>
          <a:p>
            <a:r>
              <a:rPr lang="en-US" dirty="0"/>
              <a:t>COMMUNITY FUN DAYS</a:t>
            </a:r>
          </a:p>
          <a:p>
            <a:pPr lvl="1"/>
            <a:r>
              <a:rPr lang="en-US" dirty="0"/>
              <a:t>WITH VENDORS FOR AFTER-SCHOOL AND MENTORING PROGRAMS, LIFE INSURANCE, NON PROFITS, AND MORE</a:t>
            </a:r>
          </a:p>
          <a:p>
            <a:pPr lvl="1"/>
            <a:r>
              <a:rPr lang="en-US" dirty="0"/>
              <a:t>BUILDS RAPPORT WITH LOCAL NEIGHBORHOODS AND INTRODUCES US TO AREA</a:t>
            </a:r>
          </a:p>
          <a:p>
            <a:pPr lvl="1"/>
            <a:r>
              <a:rPr lang="en-US" dirty="0"/>
              <a:t>SHOULD DO ONE IN EACH PREDOMINANTLY AFRICAN AMERICAN COMMUNITY OF ORLANDO, FL</a:t>
            </a:r>
          </a:p>
          <a:p>
            <a:pPr lvl="1"/>
            <a:r>
              <a:rPr lang="en-US" dirty="0"/>
              <a:t>CAN INVOLVE TALENT SHOWS WHERE YOUTHS SPEAK ABOUT STOPPING THE VIOLENCE AND POWER OF UNITY (WE’VE DONE ONE EARLIER THIS YEAR AT BARNETT PARK)</a:t>
            </a:r>
          </a:p>
          <a:p>
            <a:pPr lvl="1"/>
            <a:endParaRPr lang="en-US" dirty="0"/>
          </a:p>
        </p:txBody>
      </p:sp>
    </p:spTree>
    <p:extLst>
      <p:ext uri="{BB962C8B-B14F-4D97-AF65-F5344CB8AC3E}">
        <p14:creationId xmlns:p14="http://schemas.microsoft.com/office/powerpoint/2010/main" val="349434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COMMUNITY OUTREACH</a:t>
            </a:r>
          </a:p>
        </p:txBody>
      </p:sp>
      <p:sp>
        <p:nvSpPr>
          <p:cNvPr id="3" name="Content Placeholder 2"/>
          <p:cNvSpPr>
            <a:spLocks noGrp="1"/>
          </p:cNvSpPr>
          <p:nvPr>
            <p:ph idx="1"/>
          </p:nvPr>
        </p:nvSpPr>
        <p:spPr/>
        <p:txBody>
          <a:bodyPr/>
          <a:lstStyle/>
          <a:p>
            <a:r>
              <a:rPr lang="en-US" dirty="0"/>
              <a:t>ANY SUGGESTIONS?</a:t>
            </a:r>
          </a:p>
        </p:txBody>
      </p:sp>
    </p:spTree>
    <p:extLst>
      <p:ext uri="{BB962C8B-B14F-4D97-AF65-F5344CB8AC3E}">
        <p14:creationId xmlns:p14="http://schemas.microsoft.com/office/powerpoint/2010/main" val="895477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YOUTH OUTREACH</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58554" y="2046768"/>
            <a:ext cx="4577316" cy="457731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478" y="2046768"/>
            <a:ext cx="4577316" cy="4577316"/>
          </a:xfrm>
          <a:prstGeom prst="rect">
            <a:avLst/>
          </a:prstGeom>
        </p:spPr>
      </p:pic>
    </p:spTree>
    <p:extLst>
      <p:ext uri="{BB962C8B-B14F-4D97-AF65-F5344CB8AC3E}">
        <p14:creationId xmlns:p14="http://schemas.microsoft.com/office/powerpoint/2010/main" val="1534792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YOUTH OUTREACH</a:t>
            </a:r>
          </a:p>
        </p:txBody>
      </p:sp>
      <p:sp>
        <p:nvSpPr>
          <p:cNvPr id="3" name="Content Placeholder 2"/>
          <p:cNvSpPr>
            <a:spLocks noGrp="1"/>
          </p:cNvSpPr>
          <p:nvPr>
            <p:ph idx="1"/>
          </p:nvPr>
        </p:nvSpPr>
        <p:spPr/>
        <p:txBody>
          <a:bodyPr/>
          <a:lstStyle/>
          <a:p>
            <a:r>
              <a:rPr lang="en-US" dirty="0"/>
              <a:t>WE HAVE BEGUN YOUTH OUTREACH WHERE WE ATTEND THE HIGH SCHOOLS WHEN THEY GET OUT OF SCHOOL (MON, TUES, THUR, FRI- 2:30PM, WED-1:30PM) AND GREET YOUTH WITH CHIPS AND DRINKS</a:t>
            </a:r>
          </a:p>
          <a:p>
            <a:r>
              <a:rPr lang="en-US" dirty="0"/>
              <a:t>WE ALSO SUPPLY THEM WITH AN INFORMATIONAL SHEET FEATURING LOCAL AFTER-SCHOOL AND MENTORING PROGRAMS THEY CAN BE A PART OF</a:t>
            </a:r>
          </a:p>
          <a:p>
            <a:r>
              <a:rPr lang="en-US" dirty="0"/>
              <a:t>WE ALSO SPEAK WITH THE YOUTH ABOUT THE IMPORTANCE OF STAYING IN SCHOOL AND NEGATIVE INFLUENCES</a:t>
            </a:r>
          </a:p>
          <a:p>
            <a:r>
              <a:rPr lang="en-US" dirty="0"/>
              <a:t>WE HAVE RECEIVED GREAT RESPONSE FROM THE PARENTS AND YOUTH</a:t>
            </a:r>
          </a:p>
        </p:txBody>
      </p:sp>
    </p:spTree>
    <p:extLst>
      <p:ext uri="{BB962C8B-B14F-4D97-AF65-F5344CB8AC3E}">
        <p14:creationId xmlns:p14="http://schemas.microsoft.com/office/powerpoint/2010/main" val="3051262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YOUTH OUTREACH</a:t>
            </a:r>
          </a:p>
        </p:txBody>
      </p:sp>
      <p:sp>
        <p:nvSpPr>
          <p:cNvPr id="3" name="Content Placeholder 2"/>
          <p:cNvSpPr>
            <a:spLocks noGrp="1"/>
          </p:cNvSpPr>
          <p:nvPr>
            <p:ph idx="1"/>
          </p:nvPr>
        </p:nvSpPr>
        <p:spPr/>
        <p:txBody>
          <a:bodyPr>
            <a:normAutofit lnSpcReduction="10000"/>
          </a:bodyPr>
          <a:lstStyle/>
          <a:p>
            <a:r>
              <a:rPr lang="en-US" dirty="0"/>
              <a:t>TO CONTINUE YOUTH OUTREACH, WE WANT TO ATTEMPT TO BE AT 4 DIFFERENT SCHOOLS IN THE FUTURE (JONES HIGH SCHOOL, EVANS HIGH SCHOOL, MEADOWBROOK MIDDLE SCHOOL, MEMORIAL MIDDLE SCHOOL)</a:t>
            </a:r>
          </a:p>
          <a:p>
            <a:r>
              <a:rPr lang="en-US" dirty="0"/>
              <a:t>WE WILL NEED 4 PEOPLE AT EACH LOCATION, BUT IN THE BEGINNING WE WILL WORK WITH WHO WE HAVE</a:t>
            </a:r>
          </a:p>
          <a:p>
            <a:r>
              <a:rPr lang="en-US" dirty="0"/>
              <a:t>WE WILL NEED VARIOUS DONATIONS LIKE CHIPS, SNACKS, AND DRINKS</a:t>
            </a:r>
          </a:p>
          <a:p>
            <a:r>
              <a:rPr lang="en-US" dirty="0"/>
              <a:t>WE WILL ALSO PRINT OUT MATERIAL WITH INFORMATION THAT CAN ASSIST THE YOUTH (PROGRAMS SPREADSHEET)</a:t>
            </a:r>
          </a:p>
          <a:p>
            <a:r>
              <a:rPr lang="en-US" dirty="0"/>
              <a:t>WE WILL RESUME IN JANUARY (SCHOOL STARTS BACK 01/04/2017)</a:t>
            </a:r>
          </a:p>
        </p:txBody>
      </p:sp>
    </p:spTree>
    <p:extLst>
      <p:ext uri="{BB962C8B-B14F-4D97-AF65-F5344CB8AC3E}">
        <p14:creationId xmlns:p14="http://schemas.microsoft.com/office/powerpoint/2010/main" val="3766310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YOUTH OUTREACH</a:t>
            </a:r>
          </a:p>
        </p:txBody>
      </p:sp>
      <p:sp>
        <p:nvSpPr>
          <p:cNvPr id="3" name="Content Placeholder 2"/>
          <p:cNvSpPr>
            <a:spLocks noGrp="1"/>
          </p:cNvSpPr>
          <p:nvPr>
            <p:ph idx="1"/>
          </p:nvPr>
        </p:nvSpPr>
        <p:spPr/>
        <p:txBody>
          <a:bodyPr>
            <a:normAutofit lnSpcReduction="10000"/>
          </a:bodyPr>
          <a:lstStyle/>
          <a:p>
            <a:r>
              <a:rPr lang="en-US" dirty="0"/>
              <a:t>WE WILL ALSO HAVE OUTREACH ON SATURDAYS ONCE A MONTH</a:t>
            </a:r>
          </a:p>
          <a:p>
            <a:pPr lvl="1"/>
            <a:r>
              <a:rPr lang="en-US" dirty="0"/>
              <a:t>PICKUP FLAG FOOTBALL, BASKETBALL, KICKBALL GAMES, ETC.</a:t>
            </a:r>
          </a:p>
          <a:p>
            <a:pPr lvl="1"/>
            <a:r>
              <a:rPr lang="en-US" dirty="0"/>
              <a:t>INTERACTION WITH KIDS AND BUILD RAPPORT</a:t>
            </a:r>
          </a:p>
          <a:p>
            <a:pPr lvl="1"/>
            <a:r>
              <a:rPr lang="en-US" dirty="0"/>
              <a:t>WE CAN PROVIDE SNACKS AND DRINKS FOR REFRESHMENTS</a:t>
            </a:r>
          </a:p>
          <a:p>
            <a:r>
              <a:rPr lang="en-US" dirty="0"/>
              <a:t>WE ARE ALSO DOING A WORKSHOP FOR YOUNG MEN SOON THAT WILL FEATURE SPIRITUAL AND MENTAL GUIDANCE AND A TOUGH APPROACH FROM A MAN’S PERSPECTIVE</a:t>
            </a:r>
          </a:p>
          <a:p>
            <a:pPr lvl="1"/>
            <a:r>
              <a:rPr lang="en-US" dirty="0"/>
              <a:t>IN THE FUTURE WE WILL ALSO HAVE EDUCATIONAL WORKSHOPS FOR HOW TO BUILD RESUMES, DRESS PROFESSIONALLY, RESPECT PARENTS, AND JOB FAIRS.</a:t>
            </a:r>
          </a:p>
        </p:txBody>
      </p:sp>
    </p:spTree>
    <p:extLst>
      <p:ext uri="{BB962C8B-B14F-4D97-AF65-F5344CB8AC3E}">
        <p14:creationId xmlns:p14="http://schemas.microsoft.com/office/powerpoint/2010/main" val="1752213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YOUTH OUTREACH</a:t>
            </a:r>
          </a:p>
        </p:txBody>
      </p:sp>
      <p:sp>
        <p:nvSpPr>
          <p:cNvPr id="3" name="Content Placeholder 2"/>
          <p:cNvSpPr>
            <a:spLocks noGrp="1"/>
          </p:cNvSpPr>
          <p:nvPr>
            <p:ph idx="1"/>
          </p:nvPr>
        </p:nvSpPr>
        <p:spPr/>
        <p:txBody>
          <a:bodyPr/>
          <a:lstStyle/>
          <a:p>
            <a:r>
              <a:rPr lang="en-US" dirty="0"/>
              <a:t>ANY SUGGESTIONS?</a:t>
            </a:r>
          </a:p>
        </p:txBody>
      </p:sp>
    </p:spTree>
    <p:extLst>
      <p:ext uri="{BB962C8B-B14F-4D97-AF65-F5344CB8AC3E}">
        <p14:creationId xmlns:p14="http://schemas.microsoft.com/office/powerpoint/2010/main" val="1076033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COMMUNITY POLICING</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3222" y="2105245"/>
            <a:ext cx="8882379" cy="4231759"/>
          </a:xfrm>
        </p:spPr>
      </p:pic>
    </p:spTree>
    <p:extLst>
      <p:ext uri="{BB962C8B-B14F-4D97-AF65-F5344CB8AC3E}">
        <p14:creationId xmlns:p14="http://schemas.microsoft.com/office/powerpoint/2010/main" val="2557977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COMMUNITY POLICING</a:t>
            </a:r>
          </a:p>
        </p:txBody>
      </p:sp>
      <p:sp>
        <p:nvSpPr>
          <p:cNvPr id="3" name="Content Placeholder 2"/>
          <p:cNvSpPr>
            <a:spLocks noGrp="1"/>
          </p:cNvSpPr>
          <p:nvPr>
            <p:ph idx="1"/>
          </p:nvPr>
        </p:nvSpPr>
        <p:spPr/>
        <p:txBody>
          <a:bodyPr>
            <a:normAutofit fontScale="92500"/>
          </a:bodyPr>
          <a:lstStyle/>
          <a:p>
            <a:r>
              <a:rPr lang="en-US" dirty="0"/>
              <a:t>WE HAVE ATTEMPTED IN THE PAST TO SET UP A NEIGHBORHOOD PATROL, OCSO HAS INFORMED US THAT IN ORDER TO DO AN OFFICIAL NEIGHBORHOOD PATROL WE WOULD TO BASE EACH ONE ON THE ADDRESS LISTED ON OUR I.D.</a:t>
            </a:r>
          </a:p>
          <a:p>
            <a:r>
              <a:rPr lang="en-US" dirty="0"/>
              <a:t>IN ORDER TO REMAIN MOBILE, WE CAN HAVE PRESCENCES IN THE NEIGHBORHOODS BUT CANNOT BE AN OFFICIAL NEIGHBORHOOD WATCH</a:t>
            </a:r>
          </a:p>
          <a:p>
            <a:r>
              <a:rPr lang="en-US" dirty="0"/>
              <a:t>WE CAN REFER MEMBERS OF EACH AREA ON THE STEPS THEY NEED TO TAKE TO BECOME NEIGHBORHOOD WATCH</a:t>
            </a:r>
          </a:p>
          <a:p>
            <a:r>
              <a:rPr lang="en-US" dirty="0"/>
              <a:t>WE CAN CONDUCT PEACE WALKS THROUGH NEIGHBORHOODS ONCE A MONTH AT NIGHT TO ENGAGE RESIDENTS AND SHOW OUR PRESENCE</a:t>
            </a:r>
          </a:p>
        </p:txBody>
      </p:sp>
    </p:spTree>
    <p:extLst>
      <p:ext uri="{BB962C8B-B14F-4D97-AF65-F5344CB8AC3E}">
        <p14:creationId xmlns:p14="http://schemas.microsoft.com/office/powerpoint/2010/main" val="3907683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4</a:t>
            </a:r>
            <a:r>
              <a:rPr lang="en-US" baseline="30000" dirty="0"/>
              <a:t>th</a:t>
            </a:r>
            <a:r>
              <a:rPr lang="en-US" dirty="0"/>
              <a:t> day of </a:t>
            </a:r>
            <a:r>
              <a:rPr lang="en-US" dirty="0" err="1"/>
              <a:t>kwanzaa</a:t>
            </a:r>
            <a:br>
              <a:rPr lang="en-US" dirty="0"/>
            </a:br>
            <a:r>
              <a:rPr lang="en-US" dirty="0" err="1"/>
              <a:t>ujamaa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32313" y="2667000"/>
            <a:ext cx="3124200" cy="3124200"/>
          </a:xfrm>
          <a:prstGeom prst="rect">
            <a:avLst/>
          </a:prstGeom>
        </p:spPr>
      </p:pic>
    </p:spTree>
    <p:extLst>
      <p:ext uri="{BB962C8B-B14F-4D97-AF65-F5344CB8AC3E}">
        <p14:creationId xmlns:p14="http://schemas.microsoft.com/office/powerpoint/2010/main" val="1448175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COMMUNITY POLICING</a:t>
            </a:r>
          </a:p>
        </p:txBody>
      </p:sp>
      <p:sp>
        <p:nvSpPr>
          <p:cNvPr id="3" name="Content Placeholder 2"/>
          <p:cNvSpPr>
            <a:spLocks noGrp="1"/>
          </p:cNvSpPr>
          <p:nvPr>
            <p:ph idx="1"/>
          </p:nvPr>
        </p:nvSpPr>
        <p:spPr/>
        <p:txBody>
          <a:bodyPr>
            <a:normAutofit fontScale="70000" lnSpcReduction="20000"/>
          </a:bodyPr>
          <a:lstStyle/>
          <a:p>
            <a:r>
              <a:rPr lang="en-US" dirty="0"/>
              <a:t>WE WILL SERVE AS A PRESENCE IN THE NEIGHBORHOOD BUT WILL NOT BE INTERACTING WITH CRIME OF ANY FORM</a:t>
            </a:r>
          </a:p>
          <a:p>
            <a:r>
              <a:rPr lang="en-US" dirty="0"/>
              <a:t>WE WILL CONDUCT PEACE WALKS THROUGH NEIGHBORHOODS IN WHICH WE SHOW WE CARE AND ARE AWARE, AND ALSO REACH OUT TO RESIDENTS TO FIND OUT WHAT NEEDS THEY MAY HAVE</a:t>
            </a:r>
          </a:p>
          <a:p>
            <a:pPr lvl="1"/>
            <a:r>
              <a:rPr lang="en-US" dirty="0"/>
              <a:t>SURVERYS CAN BE IMPLEMNTED</a:t>
            </a:r>
          </a:p>
          <a:p>
            <a:pPr lvl="1"/>
            <a:r>
              <a:rPr lang="en-US" dirty="0"/>
              <a:t>THESE WILL BE DONE 6:30PM AT NIGHT, THROUGH ONE NEIGHBORHOOD, ONCE A MONTH</a:t>
            </a:r>
          </a:p>
          <a:p>
            <a:r>
              <a:rPr lang="en-US" dirty="0"/>
              <a:t>WE CAN BE A VISUAL PRESENCE THAT CAN DETER CRIME AND ALSO LAW ENFORCEMENT ABUSE</a:t>
            </a:r>
          </a:p>
          <a:p>
            <a:r>
              <a:rPr lang="en-US" dirty="0"/>
              <a:t>TARGET AREAS ARE:</a:t>
            </a:r>
          </a:p>
          <a:p>
            <a:pPr lvl="1"/>
            <a:r>
              <a:rPr lang="en-US" dirty="0"/>
              <a:t>PINE HILLS, CARVER SHORES, IVEY LANE, MERCY DRIVE, SEMORAN, APOPKA, PARRAMORE, AND ANY SURRONDING AREA</a:t>
            </a:r>
          </a:p>
          <a:p>
            <a:pPr lvl="1"/>
            <a:r>
              <a:rPr lang="en-US" dirty="0"/>
              <a:t>FIRST PEACE WALK IS DATED FOR 01/31/17 AT 6:30 PM MEETING AT PINE HILLS AND SILVER STAR RD.</a:t>
            </a:r>
          </a:p>
          <a:p>
            <a:pPr lvl="1"/>
            <a:r>
              <a:rPr lang="en-US" dirty="0"/>
              <a:t>PLEASE ACT NOW IF YOU WANT A T-SHIRT</a:t>
            </a:r>
          </a:p>
        </p:txBody>
      </p:sp>
    </p:spTree>
    <p:extLst>
      <p:ext uri="{BB962C8B-B14F-4D97-AF65-F5344CB8AC3E}">
        <p14:creationId xmlns:p14="http://schemas.microsoft.com/office/powerpoint/2010/main" val="1833364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COMMUNITY POLICING</a:t>
            </a:r>
          </a:p>
        </p:txBody>
      </p:sp>
      <p:sp>
        <p:nvSpPr>
          <p:cNvPr id="3" name="Content Placeholder 2"/>
          <p:cNvSpPr>
            <a:spLocks noGrp="1"/>
          </p:cNvSpPr>
          <p:nvPr>
            <p:ph idx="1"/>
          </p:nvPr>
        </p:nvSpPr>
        <p:spPr/>
        <p:txBody>
          <a:bodyPr/>
          <a:lstStyle/>
          <a:p>
            <a:r>
              <a:rPr lang="en-US" dirty="0"/>
              <a:t>ANY SUGGESTIONS?</a:t>
            </a:r>
          </a:p>
        </p:txBody>
      </p:sp>
    </p:spTree>
    <p:extLst>
      <p:ext uri="{BB962C8B-B14F-4D97-AF65-F5344CB8AC3E}">
        <p14:creationId xmlns:p14="http://schemas.microsoft.com/office/powerpoint/2010/main" val="335326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EMPOWERMENT	</a:t>
            </a:r>
          </a:p>
        </p:txBody>
      </p:sp>
      <p:sp>
        <p:nvSpPr>
          <p:cNvPr id="3" name="Content Placeholder 2"/>
          <p:cNvSpPr>
            <a:spLocks noGrp="1"/>
          </p:cNvSpPr>
          <p:nvPr>
            <p:ph idx="1"/>
          </p:nvPr>
        </p:nvSpPr>
        <p:spPr/>
        <p:txBody>
          <a:bodyPr>
            <a:normAutofit fontScale="92500" lnSpcReduction="20000"/>
          </a:bodyPr>
          <a:lstStyle/>
          <a:p>
            <a:r>
              <a:rPr lang="en-US" dirty="0"/>
              <a:t>WE CAN HELP EMPOWER THE RESIDENTS AND YOUTH OF ORLANDO, FL BY PROMOTING PROGRAMS ALREADY IN PLACE (MENTORING, FINANCIAL, EDUCATIONAL, ASSISTANCE, ETC)</a:t>
            </a:r>
          </a:p>
          <a:p>
            <a:r>
              <a:rPr lang="en-US" dirty="0"/>
              <a:t>PROGRAM SHEETS ARE BEING WORKED ON THAT CAN BE DISTRIBUTED THROUGH NEIGHBORHOODS</a:t>
            </a:r>
          </a:p>
          <a:p>
            <a:r>
              <a:rPr lang="en-US" dirty="0"/>
              <a:t>WORKSHOPS FOR FUTURE (GRANT WRITING, CONCEALED WEAPON PERMIT, OCOEE MASSACRE, KNOW YOUR RIGHTS, ETC)</a:t>
            </a:r>
          </a:p>
          <a:p>
            <a:pPr lvl="1"/>
            <a:r>
              <a:rPr lang="en-US" dirty="0"/>
              <a:t>WORKSHOPS WILL HELP EMPOWER PEOPLE THROUGH KNOWLEDGE AND INFORMATION</a:t>
            </a:r>
          </a:p>
          <a:p>
            <a:pPr lvl="1"/>
            <a:r>
              <a:rPr lang="en-US" dirty="0"/>
              <a:t>FINANCIAL WORKSHOPS IN THE FUTURE CAN BE FIRST –TIME HOME BUYER’S PROGRAM, CREDIT REPAIR, DAY TRADING TIPS, ETC</a:t>
            </a:r>
          </a:p>
        </p:txBody>
      </p:sp>
    </p:spTree>
    <p:extLst>
      <p:ext uri="{BB962C8B-B14F-4D97-AF65-F5344CB8AC3E}">
        <p14:creationId xmlns:p14="http://schemas.microsoft.com/office/powerpoint/2010/main" val="2645406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EMPOWERMENT	</a:t>
            </a:r>
          </a:p>
        </p:txBody>
      </p:sp>
      <p:sp>
        <p:nvSpPr>
          <p:cNvPr id="3" name="Content Placeholder 2"/>
          <p:cNvSpPr>
            <a:spLocks noGrp="1"/>
          </p:cNvSpPr>
          <p:nvPr>
            <p:ph idx="1"/>
          </p:nvPr>
        </p:nvSpPr>
        <p:spPr/>
        <p:txBody>
          <a:bodyPr/>
          <a:lstStyle/>
          <a:p>
            <a:r>
              <a:rPr lang="en-US" dirty="0"/>
              <a:t>PLEASE WORK ON 3 EMPOWERMENT EVENTS (WORKSHOPS, ETC) THAT WE CAN DO THROUGHOUT THE YEAR</a:t>
            </a:r>
          </a:p>
          <a:p>
            <a:r>
              <a:rPr lang="en-US" dirty="0"/>
              <a:t>WE CAN FORM COMMITTEES FOR EACH ONE AND COORIDNATE EVENTS BEFORE HAND</a:t>
            </a:r>
          </a:p>
          <a:p>
            <a:r>
              <a:rPr lang="en-US" dirty="0"/>
              <a:t>ANY SUGGESTIONS?</a:t>
            </a:r>
          </a:p>
        </p:txBody>
      </p:sp>
    </p:spTree>
    <p:extLst>
      <p:ext uri="{BB962C8B-B14F-4D97-AF65-F5344CB8AC3E}">
        <p14:creationId xmlns:p14="http://schemas.microsoft.com/office/powerpoint/2010/main" val="1381349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COUNCIL AND ORANGE COUNTY MEETINGS</a:t>
            </a:r>
          </a:p>
        </p:txBody>
      </p:sp>
      <p:sp>
        <p:nvSpPr>
          <p:cNvPr id="3" name="Content Placeholder 2"/>
          <p:cNvSpPr>
            <a:spLocks noGrp="1"/>
          </p:cNvSpPr>
          <p:nvPr>
            <p:ph idx="1"/>
          </p:nvPr>
        </p:nvSpPr>
        <p:spPr/>
        <p:txBody>
          <a:bodyPr>
            <a:normAutofit fontScale="92500" lnSpcReduction="10000"/>
          </a:bodyPr>
          <a:lstStyle/>
          <a:p>
            <a:r>
              <a:rPr lang="en-US" dirty="0"/>
              <a:t>We can meet at Forums and among ourselves but unless we propose our ideas to the elected officials of the local government, changes will not be made</a:t>
            </a:r>
          </a:p>
          <a:p>
            <a:r>
              <a:rPr lang="en-US" dirty="0"/>
              <a:t>If we don’t attend meetings we can look up our local officials online and write them with our concerns, there is power in keeping records of our requests.</a:t>
            </a:r>
          </a:p>
          <a:p>
            <a:r>
              <a:rPr lang="en-US" dirty="0"/>
              <a:t>We have to do research on each topic we suggest to have changed </a:t>
            </a:r>
          </a:p>
          <a:p>
            <a:r>
              <a:rPr lang="en-US" dirty="0"/>
              <a:t>We can attend the upcoming meeting JANUARY 9</a:t>
            </a:r>
            <a:r>
              <a:rPr lang="en-US" baseline="30000" dirty="0"/>
              <a:t>TH</a:t>
            </a:r>
            <a:r>
              <a:rPr lang="en-US" dirty="0"/>
              <a:t> at city hall, 9:00 am, many organizations like 1community1Orlando and my brother’s keeper will be making initiatives and need our physical support</a:t>
            </a:r>
          </a:p>
          <a:p>
            <a:r>
              <a:rPr lang="en-US" dirty="0"/>
              <a:t>Send ideas to </a:t>
            </a:r>
            <a:r>
              <a:rPr lang="en-US" dirty="0">
                <a:hlinkClick r:id="rId2"/>
              </a:rPr>
              <a:t>info@blackorlandounited.com</a:t>
            </a:r>
            <a:r>
              <a:rPr lang="en-US" dirty="0"/>
              <a:t> </a:t>
            </a:r>
          </a:p>
        </p:txBody>
      </p:sp>
    </p:spTree>
    <p:extLst>
      <p:ext uri="{BB962C8B-B14F-4D97-AF65-F5344CB8AC3E}">
        <p14:creationId xmlns:p14="http://schemas.microsoft.com/office/powerpoint/2010/main" val="3276446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COUNCIL AND ORANGE COUNTY MEETINGS</a:t>
            </a:r>
          </a:p>
        </p:txBody>
      </p:sp>
      <p:sp>
        <p:nvSpPr>
          <p:cNvPr id="3" name="Content Placeholder 2"/>
          <p:cNvSpPr>
            <a:spLocks noGrp="1"/>
          </p:cNvSpPr>
          <p:nvPr>
            <p:ph idx="1"/>
          </p:nvPr>
        </p:nvSpPr>
        <p:spPr/>
        <p:txBody>
          <a:bodyPr>
            <a:normAutofit fontScale="92500" lnSpcReduction="20000"/>
          </a:bodyPr>
          <a:lstStyle/>
          <a:p>
            <a:r>
              <a:rPr lang="en-US" dirty="0"/>
              <a:t>UPCOMING AGENDA FOR ORLANDO CITY COUNCIL MEETING 01/09/2017 (2:00PM):</a:t>
            </a:r>
          </a:p>
          <a:p>
            <a:pPr lvl="1"/>
            <a:r>
              <a:rPr lang="en-US" dirty="0">
                <a:hlinkClick r:id="rId2"/>
              </a:rPr>
              <a:t>http://www.cityoforlando.net/cityclerk/city-council-calendar/</a:t>
            </a:r>
            <a:endParaRPr lang="en-US" dirty="0"/>
          </a:p>
          <a:p>
            <a:pPr lvl="1"/>
            <a:r>
              <a:rPr lang="en-US" dirty="0"/>
              <a:t>IN ORDER TO APPEAR BEFORE COUNCIL YOU MUST FILL OUT FORM AT CITY HALL</a:t>
            </a:r>
          </a:p>
          <a:p>
            <a:r>
              <a:rPr lang="en-US" dirty="0"/>
              <a:t>UPCOMING AGENDA FOR ORANGE COUNTY BOARD OF COUNTY COMMISSIONERS MEETING 01/03/2017 (9:00AM) :</a:t>
            </a:r>
          </a:p>
          <a:p>
            <a:pPr lvl="1"/>
            <a:r>
              <a:rPr lang="en-US" dirty="0">
                <a:hlinkClick r:id="rId3"/>
              </a:rPr>
              <a:t>http://www.orangecountyfl.net/BoardofCommissioners/eAgenda.aspx#.WGVTxPkrK00</a:t>
            </a:r>
            <a:endParaRPr lang="en-US" dirty="0"/>
          </a:p>
          <a:p>
            <a:pPr lvl="1"/>
            <a:r>
              <a:rPr lang="en-US" dirty="0"/>
              <a:t>IN ORDER TO APPEAR BEFORE COUNCIL :</a:t>
            </a:r>
          </a:p>
          <a:p>
            <a:pPr lvl="1"/>
            <a:r>
              <a:rPr lang="en-US" dirty="0">
                <a:hlinkClick r:id="rId4"/>
              </a:rPr>
              <a:t>Http://www.orangecountyfl.net/BoardofCommissioners/BoardAppearanceRequest.aspx#.WGVTn_krK00</a:t>
            </a:r>
            <a:endParaRPr lang="en-US" dirty="0"/>
          </a:p>
        </p:txBody>
      </p:sp>
    </p:spTree>
    <p:extLst>
      <p:ext uri="{BB962C8B-B14F-4D97-AF65-F5344CB8AC3E}">
        <p14:creationId xmlns:p14="http://schemas.microsoft.com/office/powerpoint/2010/main" val="4229841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Suggestions made at the last forum for the City AND COUNTY Council Meetings</a:t>
            </a:r>
            <a:br>
              <a:rPr lang="en-US" dirty="0"/>
            </a:br>
            <a:endParaRPr lang="en-US" dirty="0"/>
          </a:p>
        </p:txBody>
      </p:sp>
      <p:sp>
        <p:nvSpPr>
          <p:cNvPr id="3" name="Content Placeholder 2"/>
          <p:cNvSpPr>
            <a:spLocks noGrp="1"/>
          </p:cNvSpPr>
          <p:nvPr>
            <p:ph idx="1"/>
          </p:nvPr>
        </p:nvSpPr>
        <p:spPr/>
        <p:txBody>
          <a:bodyPr>
            <a:normAutofit fontScale="92500"/>
          </a:bodyPr>
          <a:lstStyle/>
          <a:p>
            <a:pPr lvl="2"/>
            <a:r>
              <a:rPr lang="en-US" dirty="0"/>
              <a:t>Changes of the hiring process for the education system, having the employment become more diverse.</a:t>
            </a:r>
          </a:p>
          <a:p>
            <a:pPr lvl="2"/>
            <a:r>
              <a:rPr lang="en-US" dirty="0"/>
              <a:t>Changes made to the expungement system for misdemeanor and felony charges and convictions, in order to reduce the waiting time, and expand the range of what crimes can be expunged.</a:t>
            </a:r>
          </a:p>
          <a:p>
            <a:pPr lvl="2"/>
            <a:r>
              <a:rPr lang="en-US" dirty="0"/>
              <a:t>Easier versions of the budget released, online preferably.</a:t>
            </a:r>
          </a:p>
          <a:p>
            <a:pPr lvl="2"/>
            <a:r>
              <a:rPr lang="en-US" dirty="0"/>
              <a:t>More contracts be pushed to African American and other ethnic groups for construction, security, and real estate in Orange County.</a:t>
            </a:r>
          </a:p>
          <a:p>
            <a:pPr lvl="2"/>
            <a:r>
              <a:rPr lang="en-US" dirty="0"/>
              <a:t>More small business grants for residents of Orange County.</a:t>
            </a:r>
          </a:p>
          <a:p>
            <a:pPr lvl="2"/>
            <a:r>
              <a:rPr lang="en-US" dirty="0"/>
              <a:t>Better housing for single mothers and kids, and to also include single father, and men more in the housing opportunities for residents.</a:t>
            </a:r>
          </a:p>
          <a:p>
            <a:endParaRPr lang="en-US" dirty="0"/>
          </a:p>
        </p:txBody>
      </p:sp>
    </p:spTree>
    <p:extLst>
      <p:ext uri="{BB962C8B-B14F-4D97-AF65-F5344CB8AC3E}">
        <p14:creationId xmlns:p14="http://schemas.microsoft.com/office/powerpoint/2010/main" val="2108798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Suggestions made at the last forum for the City AND COUNTY Council Meetings</a:t>
            </a:r>
            <a:br>
              <a:rPr lang="en-US" dirty="0"/>
            </a:br>
            <a:endParaRPr lang="en-US" dirty="0"/>
          </a:p>
        </p:txBody>
      </p:sp>
      <p:sp>
        <p:nvSpPr>
          <p:cNvPr id="3" name="Content Placeholder 2"/>
          <p:cNvSpPr>
            <a:spLocks noGrp="1"/>
          </p:cNvSpPr>
          <p:nvPr>
            <p:ph idx="1"/>
          </p:nvPr>
        </p:nvSpPr>
        <p:spPr/>
        <p:txBody>
          <a:bodyPr>
            <a:normAutofit lnSpcReduction="10000"/>
          </a:bodyPr>
          <a:lstStyle/>
          <a:p>
            <a:pPr lvl="2"/>
            <a:r>
              <a:rPr lang="en-US" dirty="0"/>
              <a:t>Law enforcement releases toxicology of each police officer involved in a shooting.</a:t>
            </a:r>
          </a:p>
          <a:p>
            <a:pPr lvl="2"/>
            <a:r>
              <a:rPr lang="en-US" dirty="0"/>
              <a:t>The process for all police officer involved shooting be made to have mandatory unpaid leave.</a:t>
            </a:r>
          </a:p>
          <a:p>
            <a:pPr lvl="2"/>
            <a:r>
              <a:rPr lang="en-US" dirty="0"/>
              <a:t>If an officer is out on leave for a shooting, they are not allowed to work any jobs that may require a gun (security, etc.).</a:t>
            </a:r>
          </a:p>
          <a:p>
            <a:pPr lvl="2"/>
            <a:r>
              <a:rPr lang="en-US" dirty="0"/>
              <a:t>To have the definition of “Imminent threat” reviewed for the provision of lethal force.</a:t>
            </a:r>
          </a:p>
          <a:p>
            <a:pPr lvl="2"/>
            <a:r>
              <a:rPr lang="en-US" dirty="0"/>
              <a:t>More free programs for trade school, technical school, and learning second languages.</a:t>
            </a:r>
          </a:p>
          <a:p>
            <a:pPr lvl="2"/>
            <a:r>
              <a:rPr lang="en-US" dirty="0"/>
              <a:t>More agriculture training provided through the school system for young students</a:t>
            </a:r>
          </a:p>
          <a:p>
            <a:pPr lvl="2"/>
            <a:r>
              <a:rPr lang="en-US" dirty="0"/>
              <a:t>More opportunities created for high school students to have a pipeline directly to trade school</a:t>
            </a:r>
          </a:p>
          <a:p>
            <a:endParaRPr lang="en-US" dirty="0"/>
          </a:p>
          <a:p>
            <a:endParaRPr lang="en-US" dirty="0"/>
          </a:p>
        </p:txBody>
      </p:sp>
    </p:spTree>
    <p:extLst>
      <p:ext uri="{BB962C8B-B14F-4D97-AF65-F5344CB8AC3E}">
        <p14:creationId xmlns:p14="http://schemas.microsoft.com/office/powerpoint/2010/main" val="1310980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Suggestions made at the last forum for the City AND COUNTY Council Meetings</a:t>
            </a:r>
            <a:br>
              <a:rPr lang="en-US" dirty="0"/>
            </a:br>
            <a:endParaRPr lang="en-US" dirty="0"/>
          </a:p>
        </p:txBody>
      </p:sp>
      <p:sp>
        <p:nvSpPr>
          <p:cNvPr id="3" name="Content Placeholder 2"/>
          <p:cNvSpPr>
            <a:spLocks noGrp="1"/>
          </p:cNvSpPr>
          <p:nvPr>
            <p:ph idx="1"/>
          </p:nvPr>
        </p:nvSpPr>
        <p:spPr/>
        <p:txBody>
          <a:bodyPr/>
          <a:lstStyle/>
          <a:p>
            <a:r>
              <a:rPr lang="en-US" dirty="0"/>
              <a:t>PLEASE SEND ALL NEW DETAILED SUGGESTONS TO </a:t>
            </a:r>
            <a:r>
              <a:rPr lang="en-US" dirty="0">
                <a:hlinkClick r:id="rId2"/>
              </a:rPr>
              <a:t>INFO@BLACKORLANDOUNITED.COM</a:t>
            </a:r>
            <a:endParaRPr lang="en-US" dirty="0"/>
          </a:p>
          <a:p>
            <a:pPr marL="0" indent="0">
              <a:buNone/>
            </a:pPr>
            <a:endParaRPr lang="en-US" dirty="0"/>
          </a:p>
        </p:txBody>
      </p:sp>
    </p:spTree>
    <p:extLst>
      <p:ext uri="{BB962C8B-B14F-4D97-AF65-F5344CB8AC3E}">
        <p14:creationId xmlns:p14="http://schemas.microsoft.com/office/powerpoint/2010/main" val="2833824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SUPPORTING PROGRAMS ALREADY IN PLACE</a:t>
            </a:r>
          </a:p>
        </p:txBody>
      </p:sp>
      <p:sp>
        <p:nvSpPr>
          <p:cNvPr id="5" name="Content Placeholder 4"/>
          <p:cNvSpPr>
            <a:spLocks noGrp="1"/>
          </p:cNvSpPr>
          <p:nvPr>
            <p:ph sz="half" idx="1"/>
          </p:nvPr>
        </p:nvSpPr>
        <p:spPr/>
        <p:txBody>
          <a:bodyPr/>
          <a:lstStyle/>
          <a:p>
            <a:endParaRPr lang="en-US" dirty="0"/>
          </a:p>
          <a:p>
            <a:r>
              <a:rPr lang="en-US" dirty="0"/>
              <a:t>MENTORING PROGRAMS</a:t>
            </a:r>
          </a:p>
          <a:p>
            <a:pPr lvl="1"/>
            <a:r>
              <a:rPr lang="en-US" dirty="0"/>
              <a:t>SAVING OUR DAUGHTERS</a:t>
            </a:r>
          </a:p>
          <a:p>
            <a:pPr lvl="1"/>
            <a:r>
              <a:rPr lang="en-US" dirty="0">
                <a:hlinkClick r:id="rId2"/>
              </a:rPr>
              <a:t>http://www.savingourdaughterscorp.org/</a:t>
            </a:r>
            <a:endParaRPr lang="en-US" dirty="0"/>
          </a:p>
          <a:p>
            <a:pPr lvl="1"/>
            <a:r>
              <a:rPr lang="en-US" dirty="0"/>
              <a:t>Great program for young women, with regular meetings and character building events.</a:t>
            </a:r>
          </a:p>
          <a:p>
            <a:pPr lvl="1"/>
            <a:r>
              <a:rPr lang="en-US" dirty="0"/>
              <a:t>Presentation from Saving Our Daughters</a:t>
            </a:r>
          </a:p>
          <a:p>
            <a:pPr marL="457200" lvl="1" indent="0">
              <a:buNone/>
            </a:pPr>
            <a:endParaRPr lang="en-US" dirty="0"/>
          </a:p>
          <a:p>
            <a:endParaRPr lang="en-US" dirty="0"/>
          </a:p>
        </p:txBody>
      </p:sp>
      <p:sp>
        <p:nvSpPr>
          <p:cNvPr id="6" name="Content Placeholder 5"/>
          <p:cNvSpPr>
            <a:spLocks noGrp="1"/>
          </p:cNvSpPr>
          <p:nvPr>
            <p:ph sz="half" idx="2"/>
          </p:nvPr>
        </p:nvSpPr>
        <p:spPr/>
        <p:txBody>
          <a:bodyPr/>
          <a:lstStyle/>
          <a:p>
            <a:endParaRPr lang="en-US"/>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8212" y="2392326"/>
            <a:ext cx="5145657" cy="4254134"/>
          </a:xfrm>
          <a:prstGeom prst="rect">
            <a:avLst/>
          </a:prstGeom>
        </p:spPr>
      </p:pic>
    </p:spTree>
    <p:extLst>
      <p:ext uri="{BB962C8B-B14F-4D97-AF65-F5344CB8AC3E}">
        <p14:creationId xmlns:p14="http://schemas.microsoft.com/office/powerpoint/2010/main" val="403666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LET YOUR VOICE BE HEARD COMMUNITY FORUM</a:t>
            </a:r>
          </a:p>
        </p:txBody>
      </p:sp>
      <p:sp>
        <p:nvSpPr>
          <p:cNvPr id="3" name="Content Placeholder 2"/>
          <p:cNvSpPr>
            <a:spLocks noGrp="1"/>
          </p:cNvSpPr>
          <p:nvPr>
            <p:ph idx="1"/>
          </p:nvPr>
        </p:nvSpPr>
        <p:spPr/>
        <p:txBody>
          <a:bodyPr/>
          <a:lstStyle/>
          <a:p>
            <a:pPr lvl="0" algn="ctr"/>
            <a:r>
              <a:rPr lang="en-US" dirty="0"/>
              <a:t>ONE OF THE MAIN GOALS OF OUR COMMUNITY FORUM IS TO BUILD CONNECTIONS WITHIN THE CITY</a:t>
            </a:r>
          </a:p>
          <a:p>
            <a:pPr lvl="0" algn="ctr"/>
            <a:r>
              <a:rPr lang="en-US" dirty="0"/>
              <a:t>PLEASE INTRODUCE YOURSELVES</a:t>
            </a:r>
          </a:p>
          <a:p>
            <a:pPr lvl="0" algn="ctr"/>
            <a:r>
              <a:rPr lang="en-US" dirty="0"/>
              <a:t>THERE IS A SIGN IN SHEET AT THE FRONT OF THE ROOM IF YOU WISH TO SPEAK</a:t>
            </a:r>
          </a:p>
          <a:p>
            <a:pPr algn="ctr"/>
            <a:endParaRPr lang="en-US" dirty="0">
              <a:solidFill>
                <a:schemeClr val="bg1"/>
              </a:solidFill>
            </a:endParaRPr>
          </a:p>
          <a:p>
            <a:pPr algn="ctr"/>
            <a:endParaRPr lang="en-US" dirty="0">
              <a:solidFill>
                <a:schemeClr val="bg1"/>
              </a:solidFill>
            </a:endParaRPr>
          </a:p>
          <a:p>
            <a:endParaRPr lang="en-US" dirty="0"/>
          </a:p>
        </p:txBody>
      </p:sp>
    </p:spTree>
    <p:extLst>
      <p:ext uri="{BB962C8B-B14F-4D97-AF65-F5344CB8AC3E}">
        <p14:creationId xmlns:p14="http://schemas.microsoft.com/office/powerpoint/2010/main" val="3337277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SUPPORTING PROGRAMS ALREADY IN PLACE</a:t>
            </a:r>
          </a:p>
        </p:txBody>
      </p:sp>
      <p:sp>
        <p:nvSpPr>
          <p:cNvPr id="3" name="Content Placeholder 2"/>
          <p:cNvSpPr>
            <a:spLocks noGrp="1"/>
          </p:cNvSpPr>
          <p:nvPr>
            <p:ph sz="half" idx="1"/>
          </p:nvPr>
        </p:nvSpPr>
        <p:spPr/>
        <p:txBody>
          <a:bodyPr>
            <a:normAutofit fontScale="92500"/>
          </a:bodyPr>
          <a:lstStyle/>
          <a:p>
            <a:r>
              <a:rPr lang="en-US" dirty="0"/>
              <a:t>MENTORING PROGRAMS</a:t>
            </a:r>
          </a:p>
          <a:p>
            <a:r>
              <a:rPr lang="en-US" dirty="0"/>
              <a:t>My Brother’s Keeper</a:t>
            </a:r>
          </a:p>
          <a:p>
            <a:r>
              <a:rPr lang="en-US" dirty="0"/>
              <a:t>An initiative began by President Obama</a:t>
            </a:r>
          </a:p>
          <a:p>
            <a:r>
              <a:rPr lang="en-US" dirty="0"/>
              <a:t>They frequent local schools and talk to young boys and girls about the importance of education, and help character-build.</a:t>
            </a:r>
          </a:p>
          <a:p>
            <a:r>
              <a:rPr lang="en-US" dirty="0"/>
              <a:t>You can find out more ways to be involved with this program by emailing us at info@blackorlandounited.com</a:t>
            </a:r>
          </a:p>
          <a:p>
            <a:pPr lvl="1"/>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53963" y="2074050"/>
            <a:ext cx="3717150" cy="3717150"/>
          </a:xfrm>
        </p:spPr>
      </p:pic>
    </p:spTree>
    <p:extLst>
      <p:ext uri="{BB962C8B-B14F-4D97-AF65-F5344CB8AC3E}">
        <p14:creationId xmlns:p14="http://schemas.microsoft.com/office/powerpoint/2010/main" val="100508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SUPPORTING PROGRAMS ALREADY IN PLACE</a:t>
            </a:r>
          </a:p>
        </p:txBody>
      </p:sp>
      <p:sp>
        <p:nvSpPr>
          <p:cNvPr id="3" name="Content Placeholder 2"/>
          <p:cNvSpPr>
            <a:spLocks noGrp="1"/>
          </p:cNvSpPr>
          <p:nvPr>
            <p:ph sz="half" idx="1"/>
          </p:nvPr>
        </p:nvSpPr>
        <p:spPr/>
        <p:txBody>
          <a:bodyPr>
            <a:normAutofit fontScale="55000" lnSpcReduction="20000"/>
          </a:bodyPr>
          <a:lstStyle/>
          <a:p>
            <a:r>
              <a:rPr lang="en-US" dirty="0"/>
              <a:t>MENTORING PROGRAMS</a:t>
            </a:r>
          </a:p>
          <a:p>
            <a:r>
              <a:rPr lang="en-US" dirty="0"/>
              <a:t>Parramore </a:t>
            </a:r>
            <a:r>
              <a:rPr lang="en-US" dirty="0" err="1"/>
              <a:t>Kidz</a:t>
            </a:r>
            <a:r>
              <a:rPr lang="en-US" dirty="0"/>
              <a:t> Zone</a:t>
            </a:r>
          </a:p>
          <a:p>
            <a:r>
              <a:rPr lang="en-US" dirty="0"/>
              <a:t>Great program for the Parramore area</a:t>
            </a:r>
          </a:p>
          <a:p>
            <a:r>
              <a:rPr lang="en-US" dirty="0"/>
              <a:t>Sign up at </a:t>
            </a:r>
            <a:r>
              <a:rPr lang="pt-BR" dirty="0"/>
              <a:t>363 N Parramore Avenue 363 N Parramore Ave Orlando, Florida</a:t>
            </a:r>
          </a:p>
          <a:p>
            <a:r>
              <a:rPr lang="en-US" dirty="0"/>
              <a:t>Call (407) 254-4759</a:t>
            </a:r>
          </a:p>
          <a:p>
            <a:r>
              <a:rPr lang="en-US" dirty="0"/>
              <a:t>Strategy of Parramore </a:t>
            </a:r>
            <a:r>
              <a:rPr lang="en-US" dirty="0" err="1"/>
              <a:t>Kidz</a:t>
            </a:r>
            <a:r>
              <a:rPr lang="en-US" dirty="0"/>
              <a:t> Zone: </a:t>
            </a:r>
            <a:br>
              <a:rPr lang="en-US" dirty="0"/>
            </a:br>
            <a:br>
              <a:rPr lang="en-US" dirty="0"/>
            </a:br>
            <a:r>
              <a:rPr lang="en-US" dirty="0"/>
              <a:t>- Identify a community challenged by high levels of crime and poverty, where children disproportionately drop out of school and enter the juvenile justice system</a:t>
            </a:r>
            <a:br>
              <a:rPr lang="en-US" dirty="0"/>
            </a:br>
            <a:br>
              <a:rPr lang="en-US" dirty="0"/>
            </a:br>
            <a:r>
              <a:rPr lang="en-US" dirty="0"/>
              <a:t>- Deploy a full time outreach team to the zone, build strong relationships with neighborhood youth and families, door-to-door and street-by-street, mobilizing folks to take back their community.</a:t>
            </a:r>
          </a:p>
          <a:p>
            <a:pPr marL="0" indent="0">
              <a:buNone/>
            </a:pPr>
            <a:br>
              <a:rPr lang="en-US" dirty="0"/>
            </a:br>
            <a:br>
              <a:rPr lang="en-US" dirty="0"/>
            </a:br>
            <a:endParaRPr lang="en-US"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62260" y="2667000"/>
            <a:ext cx="3493505" cy="3124200"/>
          </a:xfrm>
        </p:spPr>
      </p:pic>
    </p:spTree>
    <p:extLst>
      <p:ext uri="{BB962C8B-B14F-4D97-AF65-F5344CB8AC3E}">
        <p14:creationId xmlns:p14="http://schemas.microsoft.com/office/powerpoint/2010/main" val="724578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SUPPORTING PROGRAMS ALREADY IN PLACE</a:t>
            </a:r>
          </a:p>
        </p:txBody>
      </p:sp>
      <p:sp>
        <p:nvSpPr>
          <p:cNvPr id="3" name="Content Placeholder 2"/>
          <p:cNvSpPr>
            <a:spLocks noGrp="1"/>
          </p:cNvSpPr>
          <p:nvPr>
            <p:ph sz="half" idx="1"/>
          </p:nvPr>
        </p:nvSpPr>
        <p:spPr/>
        <p:txBody>
          <a:bodyPr>
            <a:normAutofit fontScale="62500" lnSpcReduction="20000"/>
          </a:bodyPr>
          <a:lstStyle/>
          <a:p>
            <a:r>
              <a:rPr lang="en-US" dirty="0"/>
              <a:t>Mentoring programs</a:t>
            </a:r>
          </a:p>
          <a:p>
            <a:r>
              <a:rPr lang="en-US" dirty="0"/>
              <a:t>New image youth center</a:t>
            </a:r>
          </a:p>
          <a:p>
            <a:r>
              <a:rPr lang="en-US" dirty="0">
                <a:effectLst/>
              </a:rPr>
              <a:t>Call (407) 284-0413</a:t>
            </a:r>
          </a:p>
          <a:p>
            <a:r>
              <a:rPr lang="en-US" dirty="0"/>
              <a:t>212 S PARRAMORE AVE ORLANDO, FL</a:t>
            </a:r>
          </a:p>
          <a:p>
            <a:r>
              <a:rPr lang="en-US" dirty="0">
                <a:effectLst/>
              </a:rPr>
              <a:t>Company Overview</a:t>
            </a:r>
          </a:p>
          <a:p>
            <a:r>
              <a:rPr lang="en-US" dirty="0">
                <a:effectLst/>
              </a:rPr>
              <a:t>New Image Youth Center (NIYC) was founded in June of 2004, in the Parramore Community. The youth of Parramore face many challenges, from drugs to alcohol to broken homes to peer pressure to weapons; everyday a child goes out into the world is a risk. New Image is the refuge of 50 youths, from the unhealthy, dangerous and sometimes deadly streets that they normally frequent. The NIYC is typically comprised of about 50 children from the surrounding neighborhoods everyday between the ages of 5 and 19, who need a place to go to just be kids. </a:t>
            </a:r>
            <a:br>
              <a:rPr lang="en-US" dirty="0">
                <a:effectLst/>
              </a:rPr>
            </a:br>
            <a:endParaRPr lang="en-US" dirty="0">
              <a:effectLst/>
            </a:endParaRPr>
          </a:p>
          <a:p>
            <a:pPr lvl="1"/>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48563" y="2667000"/>
            <a:ext cx="3120900" cy="3124200"/>
          </a:xfrm>
        </p:spPr>
      </p:pic>
    </p:spTree>
    <p:extLst>
      <p:ext uri="{BB962C8B-B14F-4D97-AF65-F5344CB8AC3E}">
        <p14:creationId xmlns:p14="http://schemas.microsoft.com/office/powerpoint/2010/main" val="150149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PROGRAMS ALREADY IN PLACE</a:t>
            </a:r>
          </a:p>
        </p:txBody>
      </p:sp>
      <p:sp>
        <p:nvSpPr>
          <p:cNvPr id="3" name="Content Placeholder 2"/>
          <p:cNvSpPr>
            <a:spLocks noGrp="1"/>
          </p:cNvSpPr>
          <p:nvPr>
            <p:ph sz="half" idx="1"/>
          </p:nvPr>
        </p:nvSpPr>
        <p:spPr/>
        <p:txBody>
          <a:bodyPr>
            <a:normAutofit fontScale="85000" lnSpcReduction="10000"/>
          </a:bodyPr>
          <a:lstStyle/>
          <a:p>
            <a:r>
              <a:rPr lang="en-US" dirty="0"/>
              <a:t>Youth program</a:t>
            </a:r>
          </a:p>
          <a:p>
            <a:r>
              <a:rPr lang="en-US" dirty="0"/>
              <a:t>1 community 1 Orlando</a:t>
            </a:r>
          </a:p>
          <a:p>
            <a:r>
              <a:rPr lang="en-US" dirty="0"/>
              <a:t>Employing youth and building character</a:t>
            </a:r>
          </a:p>
          <a:p>
            <a:r>
              <a:rPr lang="en-US" dirty="0"/>
              <a:t>Mission</a:t>
            </a:r>
          </a:p>
          <a:p>
            <a:r>
              <a:rPr lang="en-US" dirty="0">
                <a:effectLst/>
              </a:rPr>
              <a:t>Our mission to engage in community based solutions that promote the well-being of children and families in the communities of Orlando and Orange County. </a:t>
            </a:r>
            <a:r>
              <a:rPr lang="en-US" dirty="0" err="1">
                <a:effectLst/>
              </a:rPr>
              <a:t>OneCommunityOneOrlando</a:t>
            </a:r>
            <a:r>
              <a:rPr lang="en-US" dirty="0">
                <a:effectLst/>
              </a:rPr>
              <a:t> assist the community by partnering with both public and private organizations by sharing its best practices and advocating for neighborhood reform across Orlando and beyond.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02548" y="1969404"/>
            <a:ext cx="3264195" cy="4091154"/>
          </a:xfrm>
        </p:spPr>
      </p:pic>
    </p:spTree>
    <p:extLst>
      <p:ext uri="{BB962C8B-B14F-4D97-AF65-F5344CB8AC3E}">
        <p14:creationId xmlns:p14="http://schemas.microsoft.com/office/powerpoint/2010/main" val="767181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577702"/>
            <a:ext cx="9905998" cy="1905000"/>
          </a:xfrm>
        </p:spPr>
        <p:txBody>
          <a:bodyPr/>
          <a:lstStyle/>
          <a:p>
            <a:pPr algn="ctr"/>
            <a:r>
              <a:rPr lang="en-US" dirty="0"/>
              <a:t>SUPPORTING PROGRAMS ALREADY IN PLACE</a:t>
            </a:r>
          </a:p>
        </p:txBody>
      </p:sp>
      <p:sp>
        <p:nvSpPr>
          <p:cNvPr id="3" name="Content Placeholder 2"/>
          <p:cNvSpPr>
            <a:spLocks noGrp="1"/>
          </p:cNvSpPr>
          <p:nvPr>
            <p:ph sz="half" idx="1"/>
          </p:nvPr>
        </p:nvSpPr>
        <p:spPr/>
        <p:txBody>
          <a:bodyPr/>
          <a:lstStyle/>
          <a:p>
            <a:r>
              <a:rPr lang="en-US" dirty="0"/>
              <a:t>AT RISK PROGRAM FOR YOUTH</a:t>
            </a:r>
          </a:p>
          <a:p>
            <a:r>
              <a:rPr lang="en-US" dirty="0"/>
              <a:t>HBI/ECKERD KIDS</a:t>
            </a:r>
          </a:p>
          <a:p>
            <a:r>
              <a:rPr lang="en-US" dirty="0"/>
              <a:t>CAN USE MALE MENTORS</a:t>
            </a:r>
          </a:p>
          <a:p>
            <a:r>
              <a:rPr lang="en-US" dirty="0"/>
              <a:t>407-297-1696</a:t>
            </a:r>
          </a:p>
          <a:p>
            <a:r>
              <a:rPr lang="en-US" dirty="0">
                <a:hlinkClick r:id="rId2"/>
              </a:rPr>
              <a:t>WWW.HBI.ORG</a:t>
            </a:r>
            <a:endParaRPr lang="en-US" dirty="0"/>
          </a:p>
          <a:p>
            <a:r>
              <a:rPr lang="en-US" dirty="0"/>
              <a:t>8125 LAURELL HILL DR ORLANDO, FL 32818</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80263" y="2800350"/>
            <a:ext cx="2857500" cy="2857500"/>
          </a:xfrm>
        </p:spPr>
      </p:pic>
    </p:spTree>
    <p:extLst>
      <p:ext uri="{BB962C8B-B14F-4D97-AF65-F5344CB8AC3E}">
        <p14:creationId xmlns:p14="http://schemas.microsoft.com/office/powerpoint/2010/main" val="1734942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PROGRAMS ALREADY IN PLACE</a:t>
            </a:r>
          </a:p>
        </p:txBody>
      </p:sp>
      <p:sp>
        <p:nvSpPr>
          <p:cNvPr id="3" name="Content Placeholder 2"/>
          <p:cNvSpPr>
            <a:spLocks noGrp="1"/>
          </p:cNvSpPr>
          <p:nvPr>
            <p:ph idx="1"/>
          </p:nvPr>
        </p:nvSpPr>
        <p:spPr/>
        <p:txBody>
          <a:bodyPr/>
          <a:lstStyle/>
          <a:p>
            <a:r>
              <a:rPr lang="en-US" dirty="0"/>
              <a:t>PLEASE SEND US ANY INFORMATION YOU HAVE ON PROGRAMS THAT WE CAN FEATURE</a:t>
            </a:r>
          </a:p>
          <a:p>
            <a:r>
              <a:rPr lang="en-US" dirty="0"/>
              <a:t>INFO@BLACKORLANDOUNITED.COM</a:t>
            </a:r>
          </a:p>
        </p:txBody>
      </p:sp>
    </p:spTree>
    <p:extLst>
      <p:ext uri="{BB962C8B-B14F-4D97-AF65-F5344CB8AC3E}">
        <p14:creationId xmlns:p14="http://schemas.microsoft.com/office/powerpoint/2010/main" val="827349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Upcoming community events</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0006" y="1908075"/>
            <a:ext cx="5105760" cy="4241265"/>
          </a:xfrm>
        </p:spPr>
      </p:pic>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404115" y="1908075"/>
            <a:ext cx="5391645" cy="4241265"/>
          </a:xfrm>
        </p:spPr>
      </p:pic>
    </p:spTree>
    <p:extLst>
      <p:ext uri="{BB962C8B-B14F-4D97-AF65-F5344CB8AC3E}">
        <p14:creationId xmlns:p14="http://schemas.microsoft.com/office/powerpoint/2010/main" val="4264192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Upcoming community events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39124" y="2360427"/>
            <a:ext cx="8427889" cy="3561907"/>
          </a:xfrm>
        </p:spPr>
      </p:pic>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57506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Upcoming community events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1413" y="2191680"/>
            <a:ext cx="3584391" cy="4301269"/>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94760" y="2348024"/>
            <a:ext cx="5366878" cy="3829492"/>
          </a:xfrm>
        </p:spPr>
      </p:pic>
    </p:spTree>
    <p:extLst>
      <p:ext uri="{BB962C8B-B14F-4D97-AF65-F5344CB8AC3E}">
        <p14:creationId xmlns:p14="http://schemas.microsoft.com/office/powerpoint/2010/main" val="4196769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Upcoming community events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07226" y="2089298"/>
            <a:ext cx="3058447" cy="4218548"/>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38164" y="2143783"/>
            <a:ext cx="2783774" cy="4164063"/>
          </a:xfrm>
        </p:spPr>
      </p:pic>
    </p:spTree>
    <p:extLst>
      <p:ext uri="{BB962C8B-B14F-4D97-AF65-F5344CB8AC3E}">
        <p14:creationId xmlns:p14="http://schemas.microsoft.com/office/powerpoint/2010/main" val="214905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 Couple Notes About the “Let Your Voice Be Heard Community Forum”</a:t>
            </a:r>
            <a:br>
              <a:rPr lang="en-US" dirty="0"/>
            </a:br>
            <a:endParaRPr lang="en-US" dirty="0"/>
          </a:p>
        </p:txBody>
      </p:sp>
      <p:sp>
        <p:nvSpPr>
          <p:cNvPr id="3" name="Content Placeholder 2"/>
          <p:cNvSpPr>
            <a:spLocks noGrp="1"/>
          </p:cNvSpPr>
          <p:nvPr>
            <p:ph idx="1"/>
          </p:nvPr>
        </p:nvSpPr>
        <p:spPr>
          <a:xfrm>
            <a:off x="1141413" y="2040835"/>
            <a:ext cx="9905998" cy="3750365"/>
          </a:xfrm>
        </p:spPr>
        <p:txBody>
          <a:bodyPr>
            <a:noAutofit/>
          </a:bodyPr>
          <a:lstStyle/>
          <a:p>
            <a:pPr lvl="0"/>
            <a:endParaRPr lang="en-US" dirty="0"/>
          </a:p>
          <a:p>
            <a:pPr lvl="0"/>
            <a:endParaRPr lang="en-US" dirty="0"/>
          </a:p>
          <a:p>
            <a:pPr lvl="0"/>
            <a:r>
              <a:rPr lang="en-US" dirty="0"/>
              <a:t>They will take place at “THREE MAKS INC” located AT 1023 W. COLONIAL DR. ORLANDO, FL 32804 , LOCATED CLOSE TO ORANGE BLOSSOM TRAIL AND W. COLONIAL DR. </a:t>
            </a:r>
          </a:p>
          <a:p>
            <a:pPr lvl="0"/>
            <a:r>
              <a:rPr lang="en-US" dirty="0"/>
              <a:t>A “recap” email will be sent out Mondays following the forum, before 11:59 pm.</a:t>
            </a:r>
          </a:p>
          <a:p>
            <a:pPr lvl="0"/>
            <a:r>
              <a:rPr lang="en-US" dirty="0"/>
              <a:t>We will limit talk time of each person that is not a speaker to 2 minutes max per reply. We want everyone to get a chance to talk.</a:t>
            </a:r>
          </a:p>
          <a:p>
            <a:pPr lvl="0"/>
            <a:r>
              <a:rPr lang="en-US" dirty="0"/>
              <a:t>If you have any ideas or things that you want to expound upon greatly, please email us the subject beforehand so we can accommodate you best.</a:t>
            </a:r>
          </a:p>
          <a:p>
            <a:pPr lvl="0"/>
            <a:endParaRPr lang="en-US" dirty="0"/>
          </a:p>
          <a:p>
            <a:endParaRPr lang="en-US" dirty="0"/>
          </a:p>
          <a:p>
            <a:endParaRPr lang="en-US" dirty="0"/>
          </a:p>
        </p:txBody>
      </p:sp>
    </p:spTree>
    <p:extLst>
      <p:ext uri="{BB962C8B-B14F-4D97-AF65-F5344CB8AC3E}">
        <p14:creationId xmlns:p14="http://schemas.microsoft.com/office/powerpoint/2010/main" val="2550528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LET YOUR VOICE BE HEARD COMMUNITY FORUM NEWSLETTER</a:t>
            </a: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75294" y="2029046"/>
            <a:ext cx="3645291" cy="4717436"/>
          </a:xfrm>
        </p:spPr>
      </p:pic>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34384" y="2029046"/>
            <a:ext cx="3432360" cy="4717436"/>
          </a:xfrm>
        </p:spPr>
      </p:pic>
    </p:spTree>
    <p:extLst>
      <p:ext uri="{BB962C8B-B14F-4D97-AF65-F5344CB8AC3E}">
        <p14:creationId xmlns:p14="http://schemas.microsoft.com/office/powerpoint/2010/main" val="1251269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LET YOUR VOICE BE HEARD COMMUNITY FORUM NEWSLETTER</a:t>
            </a:r>
          </a:p>
        </p:txBody>
      </p:sp>
      <p:sp>
        <p:nvSpPr>
          <p:cNvPr id="5" name="Content Placeholder 4"/>
          <p:cNvSpPr>
            <a:spLocks noGrp="1"/>
          </p:cNvSpPr>
          <p:nvPr>
            <p:ph idx="1"/>
          </p:nvPr>
        </p:nvSpPr>
        <p:spPr/>
        <p:txBody>
          <a:bodyPr/>
          <a:lstStyle/>
          <a:p>
            <a:r>
              <a:rPr lang="en-US" dirty="0"/>
              <a:t>WE WILL ACCEPT CONTRIBUTIONS TO THE NEWSLETTER</a:t>
            </a:r>
          </a:p>
          <a:p>
            <a:r>
              <a:rPr lang="en-US" dirty="0"/>
              <a:t>WE ALSO WANT TO ADVERTISE 3 MENTORING/YOUTH PROGRAMS PER MONTH AND 3 COMMUNITY EVENTS</a:t>
            </a:r>
          </a:p>
          <a:p>
            <a:r>
              <a:rPr lang="en-US" dirty="0"/>
              <a:t>WE WILL DISTRIBUTE PHYSICALLY, BUT WE CAN ALSO DISTRIBUTE ELECTRONICALLY</a:t>
            </a:r>
          </a:p>
          <a:p>
            <a:r>
              <a:rPr lang="en-US" dirty="0"/>
              <a:t>PLEASE SEND ANY SUGGESTIONS TO INFO@BLACKORLANDOUNITED.COM</a:t>
            </a:r>
          </a:p>
        </p:txBody>
      </p:sp>
    </p:spTree>
    <p:extLst>
      <p:ext uri="{BB962C8B-B14F-4D97-AF65-F5344CB8AC3E}">
        <p14:creationId xmlns:p14="http://schemas.microsoft.com/office/powerpoint/2010/main" val="2943948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“LET YOUR VOICE BE HEARD COMMUNITY FORUM” </a:t>
            </a:r>
            <a:br>
              <a:rPr lang="en-US" dirty="0"/>
            </a:br>
            <a:r>
              <a:rPr lang="en-US" sz="2800" dirty="0"/>
              <a:t>OPEN FLOOR</a:t>
            </a:r>
            <a:endParaRPr lang="en-US" dirty="0"/>
          </a:p>
        </p:txBody>
      </p:sp>
      <p:sp>
        <p:nvSpPr>
          <p:cNvPr id="3" name="Content Placeholder 2"/>
          <p:cNvSpPr>
            <a:spLocks noGrp="1"/>
          </p:cNvSpPr>
          <p:nvPr>
            <p:ph sz="half" idx="1"/>
          </p:nvPr>
        </p:nvSpPr>
        <p:spPr/>
        <p:txBody>
          <a:bodyPr/>
          <a:lstStyle/>
          <a:p>
            <a:r>
              <a:rPr lang="en-US" dirty="0"/>
              <a:t>PLEASE TAKE THIS TIME TO ADVERTISE ANY PROGRAMS/ OPPORTUNITIES YOU HAVE.</a:t>
            </a:r>
          </a:p>
          <a:p>
            <a:r>
              <a:rPr lang="en-US" dirty="0"/>
              <a:t>OUR GOAL IS TO PROMOTE ORGANIZATIONS ALREADY IN PLACE AND HELP BUILD THEM UP.</a:t>
            </a:r>
          </a:p>
          <a:p>
            <a:endParaRPr lang="en-US"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98511" y="2514600"/>
            <a:ext cx="3406842" cy="3406842"/>
          </a:xfrm>
          <a:prstGeom prst="rect">
            <a:avLst/>
          </a:prstGeom>
        </p:spPr>
      </p:pic>
    </p:spTree>
    <p:extLst>
      <p:ext uri="{BB962C8B-B14F-4D97-AF65-F5344CB8AC3E}">
        <p14:creationId xmlns:p14="http://schemas.microsoft.com/office/powerpoint/2010/main" val="244240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 Couple Notes About the “Let Your Voice Be Heard Community Forum”</a:t>
            </a:r>
            <a:br>
              <a:rPr lang="en-US" dirty="0"/>
            </a:br>
            <a:endParaRPr lang="en-US" dirty="0"/>
          </a:p>
        </p:txBody>
      </p:sp>
      <p:sp>
        <p:nvSpPr>
          <p:cNvPr id="3" name="Content Placeholder 2"/>
          <p:cNvSpPr>
            <a:spLocks noGrp="1"/>
          </p:cNvSpPr>
          <p:nvPr>
            <p:ph idx="1"/>
          </p:nvPr>
        </p:nvSpPr>
        <p:spPr/>
        <p:txBody>
          <a:bodyPr/>
          <a:lstStyle/>
          <a:p>
            <a:r>
              <a:rPr lang="en-US" dirty="0"/>
              <a:t>We have started a </a:t>
            </a:r>
            <a:r>
              <a:rPr lang="en-US" dirty="0" err="1"/>
              <a:t>gofundme</a:t>
            </a:r>
            <a:r>
              <a:rPr lang="en-US" dirty="0"/>
              <a:t> “let your voice be heard comm. Forum” that will help pay for the venue spaces, newsletters, print outs, resources for community outreach, and more</a:t>
            </a:r>
          </a:p>
          <a:p>
            <a:r>
              <a:rPr lang="en-US" dirty="0"/>
              <a:t>The Forum is made to give everyone a chance to speak, including organizations, if you have something going on that we can be a part of, please send it to us so we can advertise it to you.</a:t>
            </a:r>
          </a:p>
          <a:p>
            <a:endParaRPr lang="en-US" dirty="0"/>
          </a:p>
        </p:txBody>
      </p:sp>
    </p:spTree>
    <p:extLst>
      <p:ext uri="{BB962C8B-B14F-4D97-AF65-F5344CB8AC3E}">
        <p14:creationId xmlns:p14="http://schemas.microsoft.com/office/powerpoint/2010/main" val="1026576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TONIGHT’S KEY TOPICS</a:t>
            </a:r>
          </a:p>
        </p:txBody>
      </p:sp>
      <p:sp>
        <p:nvSpPr>
          <p:cNvPr id="3" name="Content Placeholder 2"/>
          <p:cNvSpPr>
            <a:spLocks noGrp="1"/>
          </p:cNvSpPr>
          <p:nvPr>
            <p:ph idx="1"/>
          </p:nvPr>
        </p:nvSpPr>
        <p:spPr>
          <a:xfrm>
            <a:off x="1141413" y="2653747"/>
            <a:ext cx="9905998" cy="3124201"/>
          </a:xfrm>
        </p:spPr>
        <p:txBody>
          <a:bodyPr>
            <a:normAutofit fontScale="85000" lnSpcReduction="10000"/>
          </a:bodyPr>
          <a:lstStyle/>
          <a:p>
            <a:endParaRPr lang="en-US" dirty="0"/>
          </a:p>
          <a:p>
            <a:r>
              <a:rPr lang="en-US" dirty="0"/>
              <a:t>RECAP OF LAST MEETING</a:t>
            </a:r>
          </a:p>
          <a:p>
            <a:r>
              <a:rPr lang="en-US" dirty="0"/>
              <a:t>WAYS WE PLAN TO REACH THE COMMUNITES OF CENTRAL FLORIDA</a:t>
            </a:r>
          </a:p>
          <a:p>
            <a:pPr lvl="1"/>
            <a:r>
              <a:rPr lang="en-US" dirty="0"/>
              <a:t>OUTREACH (COMMUNITY AND YOUTH OUTREACH)</a:t>
            </a:r>
          </a:p>
          <a:p>
            <a:pPr lvl="1"/>
            <a:r>
              <a:rPr lang="en-US" dirty="0"/>
              <a:t>COMMUNITY POLICING </a:t>
            </a:r>
          </a:p>
          <a:p>
            <a:pPr lvl="1"/>
            <a:r>
              <a:rPr lang="en-US" dirty="0"/>
              <a:t>EMPOWERMENT  (FINANCIAL AND EDUCATIONAL)</a:t>
            </a:r>
          </a:p>
          <a:p>
            <a:pPr lvl="1"/>
            <a:r>
              <a:rPr lang="en-US" dirty="0"/>
              <a:t>CITY AND COUNTY COUNCIL MEETINGS (INVOLVEMENT IN LOCAL GOVERNMENT )</a:t>
            </a:r>
          </a:p>
          <a:p>
            <a:pPr lvl="1"/>
            <a:r>
              <a:rPr lang="en-US" dirty="0"/>
              <a:t>SUPPORTING PROGRAMS ALREADY IN PLACE</a:t>
            </a:r>
          </a:p>
          <a:p>
            <a:pPr lvl="1"/>
            <a:r>
              <a:rPr lang="en-US" dirty="0"/>
              <a:t>COMMUNITY EVENTS</a:t>
            </a:r>
          </a:p>
          <a:p>
            <a:pPr lvl="1"/>
            <a:endParaRPr lang="en-US" dirty="0"/>
          </a:p>
          <a:p>
            <a:endParaRPr lang="en-US" dirty="0"/>
          </a:p>
        </p:txBody>
      </p:sp>
    </p:spTree>
    <p:extLst>
      <p:ext uri="{BB962C8B-B14F-4D97-AF65-F5344CB8AC3E}">
        <p14:creationId xmlns:p14="http://schemas.microsoft.com/office/powerpoint/2010/main" val="1885295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RECAP OF LAST MEETING </a:t>
            </a:r>
          </a:p>
        </p:txBody>
      </p:sp>
      <p:sp>
        <p:nvSpPr>
          <p:cNvPr id="3" name="Content Placeholder 2"/>
          <p:cNvSpPr>
            <a:spLocks noGrp="1"/>
          </p:cNvSpPr>
          <p:nvPr>
            <p:ph idx="1"/>
          </p:nvPr>
        </p:nvSpPr>
        <p:spPr/>
        <p:txBody>
          <a:bodyPr>
            <a:normAutofit/>
          </a:bodyPr>
          <a:lstStyle/>
          <a:p>
            <a:r>
              <a:rPr lang="en-US" dirty="0">
                <a:hlinkClick r:id="rId2"/>
              </a:rPr>
              <a:t>WWW.BLACKORLANDOUNITED.COM</a:t>
            </a:r>
            <a:r>
              <a:rPr lang="en-US" dirty="0"/>
              <a:t> IS STILL UNDER CONSTRUCTION</a:t>
            </a:r>
          </a:p>
          <a:p>
            <a:r>
              <a:rPr lang="en-US" dirty="0"/>
              <a:t>WE HAVE STARTED THE YOUTH OUTREACH FOR HIGH SCHOOLS (AFTER-SCHOOL) AND WILL RESUME WHEN SCHOOL STARTS BACK IN JANUARY 2017</a:t>
            </a:r>
          </a:p>
          <a:p>
            <a:r>
              <a:rPr lang="en-US" dirty="0"/>
              <a:t>WE HAVE NEW COMMUNITY WALKS PLANNED FOR JANUARY (01/28/17)</a:t>
            </a:r>
          </a:p>
          <a:p>
            <a:r>
              <a:rPr lang="en-US" dirty="0"/>
              <a:t>WE HAVE  A NEW FOOD DRIVE LAUNCHING (1/16/17- 02/10/17)</a:t>
            </a:r>
          </a:p>
          <a:p>
            <a:r>
              <a:rPr lang="en-US" dirty="0"/>
              <a:t>NEW DATES FOR COMMUNITY PATROL (PEACE WALKS)</a:t>
            </a:r>
          </a:p>
          <a:p>
            <a:r>
              <a:rPr lang="en-US" dirty="0"/>
              <a:t>NEW UPDATED CITY AND COUNTY MEETING CALENDAR OF EVENTS</a:t>
            </a:r>
          </a:p>
        </p:txBody>
      </p:sp>
    </p:spTree>
    <p:extLst>
      <p:ext uri="{BB962C8B-B14F-4D97-AF65-F5344CB8AC3E}">
        <p14:creationId xmlns:p14="http://schemas.microsoft.com/office/powerpoint/2010/main" val="1844703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COMMUNITY OUTREACH</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397" y="1995470"/>
            <a:ext cx="2635101" cy="239577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489" y="1995469"/>
            <a:ext cx="2555449" cy="239577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1930" y="1969283"/>
            <a:ext cx="2498651" cy="242196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1073" y="1958074"/>
            <a:ext cx="2804108" cy="243317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97" y="4561367"/>
            <a:ext cx="2635100" cy="229663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9488" y="4561367"/>
            <a:ext cx="2555450" cy="229663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81073" y="4561366"/>
            <a:ext cx="2804108" cy="2296633"/>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11929" y="4561366"/>
            <a:ext cx="2498652" cy="2296633"/>
          </a:xfrm>
          <a:prstGeom prst="rect">
            <a:avLst/>
          </a:prstGeom>
        </p:spPr>
      </p:pic>
    </p:spTree>
    <p:extLst>
      <p:ext uri="{BB962C8B-B14F-4D97-AF65-F5344CB8AC3E}">
        <p14:creationId xmlns:p14="http://schemas.microsoft.com/office/powerpoint/2010/main" val="1919458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COMMUNITY OUTREACH</a:t>
            </a:r>
          </a:p>
        </p:txBody>
      </p:sp>
      <p:sp>
        <p:nvSpPr>
          <p:cNvPr id="3" name="Content Placeholder 2"/>
          <p:cNvSpPr>
            <a:spLocks noGrp="1"/>
          </p:cNvSpPr>
          <p:nvPr>
            <p:ph idx="1"/>
          </p:nvPr>
        </p:nvSpPr>
        <p:spPr/>
        <p:txBody>
          <a:bodyPr>
            <a:normAutofit fontScale="85000" lnSpcReduction="20000"/>
          </a:bodyPr>
          <a:lstStyle/>
          <a:p>
            <a:endParaRPr lang="en-US" dirty="0"/>
          </a:p>
          <a:p>
            <a:pPr lvl="1"/>
            <a:r>
              <a:rPr lang="en-US" dirty="0"/>
              <a:t>WE WILL BE CONDUCTING COMMUNITY OUTREACH WALKS ONCE A MONTH THAT WILL CONSIST OF US GOING OUT ON SATURDAYS (AT NOON) AND WALKING THROUGH NEIGHBORHOODS TO ENGAGE THE LOCAL RESIDENTS </a:t>
            </a:r>
          </a:p>
          <a:p>
            <a:pPr lvl="2"/>
            <a:r>
              <a:rPr lang="en-US" dirty="0"/>
              <a:t>FIRST ONE DATED FOR 01/23/2017</a:t>
            </a:r>
          </a:p>
          <a:p>
            <a:pPr lvl="2"/>
            <a:r>
              <a:rPr lang="en-US" dirty="0"/>
              <a:t>WE WILL HAVE AN OFFICAL T-SHIRT, THE COST IS $10 PER SHIRT BUT IT WILL LAST A LONG TIME</a:t>
            </a:r>
          </a:p>
          <a:p>
            <a:pPr lvl="1"/>
            <a:r>
              <a:rPr lang="en-US" dirty="0"/>
              <a:t>PROVIDED BY CSC (COMMUNITY SOLUTIONS COMMITTEE), WE CAN ASK SURVEYS THAT WILL FIND OUT IF A PERSON NEEDS EXTRA INCOME, LIFE INSURANCE, FOOD OR CASH ASSISTANCE, AND OTHER VARIOUS QUESTIONS TO SCREEN THE PERSON, AND FIND AN APPROPRIATE PROGRAM THAT CAN ASSIST THEM</a:t>
            </a:r>
          </a:p>
          <a:p>
            <a:pPr lvl="1"/>
            <a:r>
              <a:rPr lang="en-US" dirty="0"/>
              <a:t>DISTRIBUTE NEWSLETTERS THAT WILL FEATURE LIST OF FUTURE EVENTS, INFORMATION ABOUT THE FORUMS, AND OTHER RESOURCEFUL PROGRAMS AND ORGANIZATIONS OUT HERE</a:t>
            </a:r>
          </a:p>
          <a:p>
            <a:pPr marL="914400" lvl="2" indent="0">
              <a:buNone/>
            </a:pPr>
            <a:endParaRPr lang="en-US" dirty="0"/>
          </a:p>
          <a:p>
            <a:pPr lvl="2"/>
            <a:endParaRPr lang="en-US" dirty="0"/>
          </a:p>
        </p:txBody>
      </p:sp>
    </p:spTree>
    <p:extLst>
      <p:ext uri="{BB962C8B-B14F-4D97-AF65-F5344CB8AC3E}">
        <p14:creationId xmlns:p14="http://schemas.microsoft.com/office/powerpoint/2010/main" val="26079648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455</TotalTime>
  <Words>2283</Words>
  <Application>Microsoft Office PowerPoint</Application>
  <PresentationFormat>Widescreen</PresentationFormat>
  <Paragraphs>196</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Century Gothic</vt:lpstr>
      <vt:lpstr>Mesh</vt:lpstr>
      <vt:lpstr>LET YOUR VOICE BE HEARD COMMUNITY FORUM </vt:lpstr>
      <vt:lpstr>The 4th day of kwanzaa ujamaa</vt:lpstr>
      <vt:lpstr>LET YOUR VOICE BE HEARD COMMUNITY FORUM</vt:lpstr>
      <vt:lpstr>A Couple Notes About the “Let Your Voice Be Heard Community Forum” </vt:lpstr>
      <vt:lpstr>A Couple Notes About the “Let Your Voice Be Heard Community Forum” </vt:lpstr>
      <vt:lpstr>TONIGHT’S KEY TOPICS</vt:lpstr>
      <vt:lpstr>RECAP OF LAST MEETING </vt:lpstr>
      <vt:lpstr>COMMUNITY OUTREACH</vt:lpstr>
      <vt:lpstr>COMMUNITY OUTREACH</vt:lpstr>
      <vt:lpstr>COMMUNITY OUTREACH</vt:lpstr>
      <vt:lpstr>COMMUNITY OUTREACH</vt:lpstr>
      <vt:lpstr>COMMUNITY OUTREACH</vt:lpstr>
      <vt:lpstr>YOUTH OUTREACH</vt:lpstr>
      <vt:lpstr>YOUTH OUTREACH</vt:lpstr>
      <vt:lpstr>YOUTH OUTREACH</vt:lpstr>
      <vt:lpstr>YOUTH OUTREACH</vt:lpstr>
      <vt:lpstr>YOUTH OUTREACH</vt:lpstr>
      <vt:lpstr>COMMUNITY POLICING</vt:lpstr>
      <vt:lpstr>COMMUNITY POLICING</vt:lpstr>
      <vt:lpstr>COMMUNITY POLICING</vt:lpstr>
      <vt:lpstr>COMMUNITY POLICING</vt:lpstr>
      <vt:lpstr>EMPOWERMENT </vt:lpstr>
      <vt:lpstr>EMPOWERMENT </vt:lpstr>
      <vt:lpstr>CITY COUNCIL AND ORANGE COUNTY MEETINGS</vt:lpstr>
      <vt:lpstr>CITY COUNCIL AND ORANGE COUNTY MEETINGS</vt:lpstr>
      <vt:lpstr>Suggestions made at the last forum for the City AND COUNTY Council Meetings </vt:lpstr>
      <vt:lpstr>Suggestions made at the last forum for the City AND COUNTY Council Meetings </vt:lpstr>
      <vt:lpstr>Suggestions made at the last forum for the City AND COUNTY Council Meetings </vt:lpstr>
      <vt:lpstr>SUPPORTING PROGRAMS ALREADY IN PLACE</vt:lpstr>
      <vt:lpstr>SUPPORTING PROGRAMS ALREADY IN PLACE</vt:lpstr>
      <vt:lpstr>SUPPORTING PROGRAMS ALREADY IN PLACE</vt:lpstr>
      <vt:lpstr>SUPPORTING PROGRAMS ALREADY IN PLACE</vt:lpstr>
      <vt:lpstr>SUPPORTING PROGRAMS ALREADY IN PLACE</vt:lpstr>
      <vt:lpstr>SUPPORTING PROGRAMS ALREADY IN PLACE</vt:lpstr>
      <vt:lpstr>SUPPORTING PROGRAMS ALREADY IN PLACE</vt:lpstr>
      <vt:lpstr>Upcoming community events</vt:lpstr>
      <vt:lpstr>Upcoming community events</vt:lpstr>
      <vt:lpstr>Upcoming community events</vt:lpstr>
      <vt:lpstr>Upcoming community events</vt:lpstr>
      <vt:lpstr>LET YOUR VOICE BE HEARD COMMUNITY FORUM NEWSLETTER</vt:lpstr>
      <vt:lpstr>LET YOUR VOICE BE HEARD COMMUNITY FORUM NEWSLETTER</vt:lpstr>
      <vt:lpstr>“LET YOUR VOICE BE HEARD COMMUNITY FORUM”  OPEN FLOOR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 YOUR VOICE BE HEARD COMMUNITY FORUM </dc:title>
  <dc:creator>Mizzleaka99</dc:creator>
  <cp:lastModifiedBy>Mizzleaka99</cp:lastModifiedBy>
  <cp:revision>21</cp:revision>
  <dcterms:created xsi:type="dcterms:W3CDTF">2016-12-29T16:02:06Z</dcterms:created>
  <dcterms:modified xsi:type="dcterms:W3CDTF">2017-01-03T06:02:09Z</dcterms:modified>
</cp:coreProperties>
</file>